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5" r:id="rId1"/>
  </p:sldMasterIdLst>
  <p:notesMasterIdLst>
    <p:notesMasterId r:id="rId25"/>
  </p:notesMasterIdLst>
  <p:handoutMasterIdLst>
    <p:handoutMasterId r:id="rId26"/>
  </p:handoutMasterIdLst>
  <p:sldIdLst>
    <p:sldId id="634" r:id="rId2"/>
    <p:sldId id="525" r:id="rId3"/>
    <p:sldId id="586" r:id="rId4"/>
    <p:sldId id="709" r:id="rId5"/>
    <p:sldId id="705" r:id="rId6"/>
    <p:sldId id="526" r:id="rId7"/>
    <p:sldId id="706" r:id="rId8"/>
    <p:sldId id="710" r:id="rId9"/>
    <p:sldId id="556" r:id="rId10"/>
    <p:sldId id="711" r:id="rId11"/>
    <p:sldId id="651" r:id="rId12"/>
    <p:sldId id="653" r:id="rId13"/>
    <p:sldId id="712" r:id="rId14"/>
    <p:sldId id="681" r:id="rId15"/>
    <p:sldId id="666" r:id="rId16"/>
    <p:sldId id="604" r:id="rId17"/>
    <p:sldId id="655" r:id="rId18"/>
    <p:sldId id="654" r:id="rId19"/>
    <p:sldId id="547" r:id="rId20"/>
    <p:sldId id="657" r:id="rId21"/>
    <p:sldId id="658" r:id="rId22"/>
    <p:sldId id="544" r:id="rId23"/>
    <p:sldId id="707" r:id="rId24"/>
  </p:sldIdLst>
  <p:sldSz cx="9144000" cy="5143500" type="screen16x9"/>
  <p:notesSz cx="6858000" cy="9144000"/>
  <p:embeddedFontLst>
    <p:embeddedFont>
      <p:font typeface="隶书" pitchFamily="49" charset="-122"/>
      <p:regular r:id="rId27"/>
    </p:embeddedFont>
    <p:embeddedFont>
      <p:font typeface="Calibri" pitchFamily="34" charset="0"/>
      <p:regular r:id="rId28"/>
      <p:bold r:id="rId29"/>
      <p:italic r:id="rId30"/>
      <p:boldItalic r:id="rId31"/>
    </p:embeddedFont>
    <p:embeddedFont>
      <p:font typeface="黑体" pitchFamily="49" charset="-122"/>
      <p:regular r:id="rId32"/>
    </p:embeddedFont>
    <p:embeddedFont>
      <p:font typeface="楷体" pitchFamily="49" charset="-122"/>
      <p:regular r:id="rId33"/>
    </p:embeddedFont>
    <p:embeddedFont>
      <p:font typeface="Cambria Math" pitchFamily="18" charset="0"/>
      <p:regular r:id="rId34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178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355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532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709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5886" algn="l" defTabSz="914355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064" algn="l" defTabSz="914355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240" algn="l" defTabSz="914355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418" algn="l" defTabSz="914355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FB0"/>
    <a:srgbClr val="FD9F00"/>
    <a:srgbClr val="4EC1B8"/>
    <a:srgbClr val="4ECE9F"/>
    <a:srgbClr val="77CF2E"/>
    <a:srgbClr val="85BD4B"/>
    <a:srgbClr val="B8E5F8"/>
    <a:srgbClr val="E0F1EF"/>
    <a:srgbClr val="FFE916"/>
    <a:srgbClr val="FDDC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2" autoAdjust="0"/>
    <p:restoredTop sz="95062" autoAdjust="0"/>
  </p:normalViewPr>
  <p:slideViewPr>
    <p:cSldViewPr showGuides="1">
      <p:cViewPr varScale="1">
        <p:scale>
          <a:sx n="140" d="100"/>
          <a:sy n="140" d="100"/>
        </p:scale>
        <p:origin x="-882" y="-90"/>
      </p:cViewPr>
      <p:guideLst>
        <p:guide orient="horz" pos="165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7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18006E18-4BEF-4595-B3B6-2ABF2F04905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83610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395A52D7-8F67-41F0-A534-CB8A9A4DB92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7911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4" algn="l" defTabSz="9143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9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2101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565157" y="246384"/>
            <a:ext cx="8013065" cy="46983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048837" y="915039"/>
            <a:ext cx="5046344" cy="86462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347550" y="999567"/>
            <a:ext cx="2448272" cy="584775"/>
          </a:xfrm>
          <a:prstGeom prst="rect">
            <a:avLst/>
          </a:prstGeom>
          <a:noFill/>
        </p:spPr>
        <p:txBody>
          <a:bodyPr wrap="square" lIns="91336" tIns="45669" rIns="91336" bIns="45669" rtlCol="0">
            <a:spAutoFit/>
          </a:bodyPr>
          <a:lstStyle/>
          <a:p>
            <a:pPr algn="ctr"/>
            <a:r>
              <a:rPr kumimoji="1" lang="zh-CN" altLang="en-US" sz="3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课后作业</a:t>
            </a:r>
          </a:p>
        </p:txBody>
      </p:sp>
    </p:spTree>
    <p:extLst>
      <p:ext uri="{BB962C8B-B14F-4D97-AF65-F5344CB8AC3E}">
        <p14:creationId xmlns:p14="http://schemas.microsoft.com/office/powerpoint/2010/main" val="2275832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913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0646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36" tIns="45669" rIns="91336" bIns="45669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775673" y="129127"/>
            <a:ext cx="1605280" cy="521970"/>
          </a:xfrm>
          <a:prstGeom prst="rect">
            <a:avLst/>
          </a:prstGeom>
          <a:noFill/>
        </p:spPr>
        <p:txBody>
          <a:bodyPr wrap="square" lIns="91336" tIns="45669" rIns="91336" bIns="45669" rtlCol="0">
            <a:spAutoFit/>
          </a:bodyPr>
          <a:lstStyle/>
          <a:p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687877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重难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72" y="160661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66" tIns="45682" rIns="91366" bIns="4568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 smtClean="0">
                <a:solidFill>
                  <a:schemeClr val="tx1"/>
                </a:solidFill>
                <a:latin typeface="+mn-lt"/>
                <a:ea typeface="黑体" panose="02010609060101010101" pitchFamily="49" charset="-122"/>
              </a:rPr>
              <a:t>学习重难点</a:t>
            </a:r>
            <a:endParaRPr kumimoji="1" lang="zh-CN" altLang="en-US" sz="2800" dirty="0">
              <a:solidFill>
                <a:schemeClr val="tx1"/>
              </a:solidFill>
              <a:latin typeface="+mn-lt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0" y="648970"/>
            <a:ext cx="230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36" tIns="45669" rIns="91336" bIns="45669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61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7001"/>
            <a:ext cx="1605280" cy="521970"/>
          </a:xfrm>
          <a:prstGeom prst="rect">
            <a:avLst/>
          </a:prstGeom>
          <a:noFill/>
        </p:spPr>
        <p:txBody>
          <a:bodyPr wrap="square" lIns="91336" tIns="45669" rIns="91336" bIns="45669" rtlCol="0">
            <a:spAutoFit/>
          </a:bodyPr>
          <a:lstStyle/>
          <a:p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36" tIns="45669" rIns="91336" bIns="45669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704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35537"/>
            <a:ext cx="1605280" cy="521970"/>
          </a:xfrm>
          <a:prstGeom prst="rect">
            <a:avLst/>
          </a:prstGeom>
          <a:noFill/>
        </p:spPr>
        <p:txBody>
          <a:bodyPr wrap="square" lIns="91336" tIns="45669" rIns="91336" bIns="45669" rtlCol="0">
            <a:spAutoFit/>
          </a:bodyPr>
          <a:lstStyle/>
          <a:p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36" tIns="45669" rIns="91336" bIns="45669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463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7"/>
            <a:ext cx="1605280" cy="521970"/>
          </a:xfrm>
          <a:prstGeom prst="rect">
            <a:avLst/>
          </a:prstGeom>
          <a:noFill/>
        </p:spPr>
        <p:txBody>
          <a:bodyPr wrap="square" lIns="91336" tIns="45669" rIns="91336" bIns="45669" rtlCol="0">
            <a:spAutoFit/>
          </a:bodyPr>
          <a:lstStyle/>
          <a:p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36" tIns="45669" rIns="91336" bIns="45669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1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4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7"/>
            <a:ext cx="1605280" cy="521970"/>
          </a:xfrm>
          <a:prstGeom prst="rect">
            <a:avLst/>
          </a:prstGeom>
          <a:noFill/>
        </p:spPr>
        <p:txBody>
          <a:bodyPr wrap="square" lIns="91336" tIns="45669" rIns="91336" bIns="45669" rtlCol="0">
            <a:spAutoFit/>
          </a:bodyPr>
          <a:lstStyle/>
          <a:p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36" tIns="45669" rIns="91336" bIns="45669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16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113730" y="267638"/>
            <a:ext cx="1624375" cy="52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36" tIns="45667" rIns="91336" bIns="4566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647784" y="786598"/>
            <a:ext cx="8497406" cy="635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599" y="195544"/>
            <a:ext cx="490919" cy="69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553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396" y="195582"/>
            <a:ext cx="1283909" cy="52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796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12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7" indent="-342797" algn="l" defTabSz="914127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29" indent="-285665" algn="l" defTabSz="914127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9" indent="-228531" algn="l" defTabSz="9141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7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4" indent="-228531" algn="l" defTabSz="914127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910" indent="-228531" algn="l" defTabSz="9141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3" indent="-228531" algn="l" defTabSz="9141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5" indent="-228531" algn="l" defTabSz="9141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61" algn="l" defTabSz="914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27" algn="l" defTabSz="914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90" algn="l" defTabSz="914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3" algn="l" defTabSz="914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5" algn="l" defTabSz="914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1013257" y="1131590"/>
            <a:ext cx="7750781" cy="2862292"/>
          </a:xfrm>
          <a:prstGeom prst="rect">
            <a:avLst/>
          </a:prstGeom>
          <a:noFill/>
        </p:spPr>
        <p:txBody>
          <a:bodyPr wrap="none" lIns="91411" tIns="45705" rIns="91411" bIns="45705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800" dirty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第三章</a:t>
            </a:r>
            <a:r>
              <a:rPr lang="en-US" altLang="zh-CN" sz="4800" dirty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  </a:t>
            </a:r>
            <a:r>
              <a:rPr lang="zh-CN" altLang="en-US" sz="4800" dirty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代数式</a:t>
            </a:r>
            <a:r>
              <a:rPr lang="zh-CN" altLang="en-US" sz="3200" dirty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  </a:t>
            </a:r>
            <a:endParaRPr lang="en-US" altLang="zh-CN" sz="3200" dirty="0" smtClean="0"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kumimoji="1" lang="en-US" altLang="en-US" sz="4000" dirty="0" smtClean="0">
                <a:latin typeface="黑体" pitchFamily="2" charset="-122"/>
                <a:ea typeface="黑体" pitchFamily="2" charset="-122"/>
              </a:rPr>
              <a:t>3.1</a:t>
            </a:r>
            <a:r>
              <a:rPr kumimoji="1" lang="en-US" altLang="zh-CN" sz="4000" dirty="0" smtClean="0">
                <a:latin typeface="黑体" pitchFamily="2" charset="-122"/>
                <a:ea typeface="黑体" pitchFamily="2" charset="-122"/>
              </a:rPr>
              <a:t>  </a:t>
            </a:r>
            <a:r>
              <a:rPr kumimoji="1" lang="zh-CN" altLang="en-US" sz="4000" dirty="0">
                <a:latin typeface="黑体" pitchFamily="2" charset="-122"/>
                <a:ea typeface="黑体" pitchFamily="2" charset="-122"/>
              </a:rPr>
              <a:t>列</a:t>
            </a:r>
            <a:r>
              <a:rPr kumimoji="1" lang="zh-CN" altLang="en-US" sz="4000" dirty="0" smtClean="0">
                <a:latin typeface="黑体" pitchFamily="2" charset="-122"/>
                <a:ea typeface="黑体" pitchFamily="2" charset="-122"/>
              </a:rPr>
              <a:t>代数式表示</a:t>
            </a:r>
            <a:r>
              <a:rPr kumimoji="1" lang="zh-CN" altLang="en-US" sz="4000" dirty="0">
                <a:latin typeface="黑体" pitchFamily="2" charset="-122"/>
                <a:ea typeface="黑体" pitchFamily="2" charset="-122"/>
              </a:rPr>
              <a:t>数量关系</a:t>
            </a:r>
            <a:endParaRPr kumimoji="1" lang="en-US" altLang="zh-CN" sz="4000" dirty="0">
              <a:latin typeface="黑体" pitchFamily="2" charset="-122"/>
              <a:ea typeface="黑体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第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3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课时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lang="en-US" altLang="zh-CN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用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代数式表示数量与数量之间的关系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3" name="组合 2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5" name="圆角矩形 4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活动二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4" name="直接连接符 3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99"/>
          <p:cNvSpPr txBox="1"/>
          <p:nvPr/>
        </p:nvSpPr>
        <p:spPr>
          <a:xfrm>
            <a:off x="611560" y="1729809"/>
            <a:ext cx="8284210" cy="2631459"/>
          </a:xfrm>
          <a:prstGeom prst="rect">
            <a:avLst/>
          </a:prstGeom>
          <a:noFill/>
          <a:ln w="9525">
            <a:noFill/>
          </a:ln>
        </p:spPr>
        <p:txBody>
          <a:bodyPr wrap="square" lIns="91411" tIns="45705" rIns="91411" bIns="45705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问题：如图：四个圆柱形容器内部的底面积分别为</a:t>
            </a:r>
            <a:r>
              <a:rPr lang="en-US" altLang="zh-CN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10cm</a:t>
            </a:r>
            <a:r>
              <a:rPr lang="en-US" altLang="zh-CN" sz="2200" baseline="30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20 cm</a:t>
            </a:r>
            <a:r>
              <a:rPr lang="en-US" altLang="zh-CN" sz="2200" baseline="30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30 cm</a:t>
            </a:r>
            <a:r>
              <a:rPr lang="en-US" altLang="zh-CN" sz="2200" baseline="30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60 cm</a:t>
            </a:r>
            <a:r>
              <a:rPr lang="en-US" altLang="zh-CN" sz="2200" baseline="30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  <a:r>
              <a:rPr lang="zh-CN" altLang="en-US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分别往这四个容器中注入</a:t>
            </a:r>
            <a:r>
              <a:rPr lang="en-US" altLang="zh-CN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300 cm</a:t>
            </a:r>
            <a:r>
              <a:rPr lang="en-US" altLang="zh-CN" sz="2200" baseline="30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的水</a:t>
            </a:r>
            <a:r>
              <a:rPr lang="en-US" altLang="zh-CN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</a:p>
          <a:p>
            <a:pPr>
              <a:lnSpc>
                <a:spcPct val="125000"/>
              </a:lnSpc>
            </a:pPr>
            <a:r>
              <a:rPr lang="en-US" altLang="zh-CN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(1)</a:t>
            </a:r>
            <a:r>
              <a:rPr lang="zh-CN" altLang="en-US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四个容器中水的高度分别是多少厘米</a:t>
            </a:r>
            <a:r>
              <a:rPr lang="en-US" altLang="zh-CN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?</a:t>
            </a:r>
          </a:p>
          <a:p>
            <a:pPr>
              <a:lnSpc>
                <a:spcPct val="125000"/>
              </a:lnSpc>
            </a:pPr>
            <a:r>
              <a:rPr lang="en-US" altLang="zh-CN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(2) </a:t>
            </a:r>
            <a:r>
              <a:rPr lang="zh-CN" altLang="en-US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分别用</a:t>
            </a:r>
            <a:r>
              <a:rPr lang="en-US" altLang="zh-CN" sz="2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en-US" altLang="zh-CN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</a:t>
            </a:r>
            <a:r>
              <a:rPr lang="zh-CN" altLang="en-US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单位</a:t>
            </a:r>
            <a:r>
              <a:rPr lang="en-US" altLang="zh-CN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:cm</a:t>
            </a:r>
            <a:r>
              <a:rPr lang="en-US" altLang="zh-CN" sz="2200" baseline="30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)</a:t>
            </a:r>
            <a:r>
              <a:rPr lang="zh-CN" altLang="en-US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和</a:t>
            </a:r>
            <a:r>
              <a:rPr lang="en-US" altLang="zh-CN" sz="2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y</a:t>
            </a:r>
            <a:r>
              <a:rPr lang="en-US" altLang="zh-CN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</a:t>
            </a:r>
            <a:r>
              <a:rPr lang="zh-CN" altLang="en-US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单位</a:t>
            </a:r>
            <a:r>
              <a:rPr lang="en-US" altLang="zh-CN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:cm)</a:t>
            </a:r>
            <a:r>
              <a:rPr lang="zh-CN" altLang="en-US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表示容器</a:t>
            </a:r>
          </a:p>
          <a:p>
            <a:pPr>
              <a:lnSpc>
                <a:spcPct val="125000"/>
              </a:lnSpc>
            </a:pPr>
            <a:r>
              <a:rPr lang="zh-CN" altLang="en-US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内部的底面积与水的高度，用式子表示</a:t>
            </a:r>
            <a:r>
              <a:rPr lang="en-US" altLang="zh-CN" sz="2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y</a:t>
            </a:r>
            <a:r>
              <a:rPr lang="zh-CN" altLang="en-US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与</a:t>
            </a:r>
            <a:r>
              <a:rPr lang="en-US" altLang="zh-CN" sz="2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的</a:t>
            </a:r>
          </a:p>
          <a:p>
            <a:pPr>
              <a:lnSpc>
                <a:spcPct val="125000"/>
              </a:lnSpc>
            </a:pPr>
            <a:r>
              <a:rPr lang="zh-CN" altLang="en-US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关系，</a:t>
            </a:r>
            <a:r>
              <a:rPr lang="en-US" altLang="zh-CN" sz="2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y</a:t>
            </a:r>
            <a:r>
              <a:rPr lang="zh-CN" altLang="en-US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与</a:t>
            </a:r>
            <a:r>
              <a:rPr lang="en-US" altLang="zh-CN" sz="2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成什么比例关系</a:t>
            </a:r>
            <a:r>
              <a:rPr lang="en-US" altLang="zh-CN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?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6516216" y="3188602"/>
            <a:ext cx="2104390" cy="1113790"/>
            <a:chOff x="6915" y="165823"/>
            <a:chExt cx="3314" cy="1754"/>
          </a:xfrm>
        </p:grpSpPr>
        <p:sp>
          <p:nvSpPr>
            <p:cNvPr id="9" name="任意多边形 8"/>
            <p:cNvSpPr/>
            <p:nvPr/>
          </p:nvSpPr>
          <p:spPr>
            <a:xfrm rot="7980000">
              <a:off x="6975" y="166092"/>
              <a:ext cx="240" cy="195"/>
            </a:xfrm>
            <a:custGeom>
              <a:avLst/>
              <a:gdLst>
                <a:gd name="txL" fmla="*/ 0 w 21600"/>
                <a:gd name="txT" fmla="*/ 0 h 21600"/>
                <a:gd name="txR" fmla="*/ 21600 w 21600"/>
                <a:gd name="txB" fmla="*/ 21600 h 21600"/>
              </a:gdLst>
              <a:ahLst/>
              <a:cxnLst>
                <a:cxn ang="270">
                  <a:pos x="4333" y="439"/>
                </a:cxn>
                <a:cxn ang="90">
                  <a:pos x="21520" y="23455"/>
                </a:cxn>
                <a:cxn ang="90">
                  <a:pos x="0" y="21600"/>
                </a:cxn>
              </a:cxnLst>
              <a:rect l="txL" t="txT" r="txR" b="txB"/>
              <a:pathLst>
                <a:path w="21600" h="21600" fill="none">
                  <a:moveTo>
                    <a:pt x="4333" y="439"/>
                  </a:moveTo>
                  <a:arcTo wR="21600" hR="21600" stAng="-4705673" swAng="5001272"/>
                </a:path>
                <a:path w="21600" h="21600" stroke="0">
                  <a:moveTo>
                    <a:pt x="4333" y="439"/>
                  </a:moveTo>
                  <a:arcTo wR="21600" hR="21600" stAng="-4705673" swAng="5001272"/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6915" y="165823"/>
              <a:ext cx="3315" cy="1754"/>
              <a:chOff x="6915" y="165823"/>
              <a:chExt cx="3315" cy="1754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7740" y="165823"/>
                <a:ext cx="374" cy="1754"/>
                <a:chOff x="7710" y="165823"/>
                <a:chExt cx="374" cy="1754"/>
              </a:xfrm>
            </p:grpSpPr>
            <p:sp>
              <p:nvSpPr>
                <p:cNvPr id="19" name="圆柱形 18"/>
                <p:cNvSpPr/>
                <p:nvPr/>
              </p:nvSpPr>
              <p:spPr>
                <a:xfrm>
                  <a:off x="7710" y="165823"/>
                  <a:ext cx="375" cy="1754"/>
                </a:xfrm>
                <a:prstGeom prst="can">
                  <a:avLst>
                    <a:gd name="adj" fmla="val 33324"/>
                  </a:avLst>
                </a:prstGeom>
                <a:solidFill>
                  <a:srgbClr val="FFFFFF"/>
                </a:solidFill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" name="任意多边形 19"/>
                <p:cNvSpPr/>
                <p:nvPr/>
              </p:nvSpPr>
              <p:spPr>
                <a:xfrm rot="7980000">
                  <a:off x="7770" y="166632"/>
                  <a:ext cx="240" cy="195"/>
                </a:xfrm>
                <a:custGeom>
                  <a:avLst/>
                  <a:gdLst>
                    <a:gd name="txL" fmla="*/ 0 w 21600"/>
                    <a:gd name="txT" fmla="*/ 0 h 21600"/>
                    <a:gd name="txR" fmla="*/ 21600 w 21600"/>
                    <a:gd name="txB" fmla="*/ 21600 h 21600"/>
                  </a:gdLst>
                  <a:ahLst/>
                  <a:cxnLst>
                    <a:cxn ang="180">
                      <a:pos x="-2583" y="155"/>
                    </a:cxn>
                    <a:cxn ang="90">
                      <a:pos x="20875" y="27146"/>
                    </a:cxn>
                    <a:cxn ang="90">
                      <a:pos x="0" y="21600"/>
                    </a:cxn>
                  </a:cxnLst>
                  <a:rect l="txL" t="txT" r="txR" b="txB"/>
                  <a:pathLst>
                    <a:path w="21600" h="21600" fill="none">
                      <a:moveTo>
                        <a:pt x="-2583" y="155"/>
                      </a:moveTo>
                      <a:arcTo wR="21600" hR="21600" stAng="-5812083" swAng="6704790"/>
                    </a:path>
                    <a:path w="21600" h="21600" stroke="0">
                      <a:moveTo>
                        <a:pt x="-2583" y="155"/>
                      </a:moveTo>
                      <a:arcTo wR="21600" hR="21600" stAng="-5812083" swAng="6704790"/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2" name="圆柱形 11"/>
              <p:cNvSpPr/>
              <p:nvPr/>
            </p:nvSpPr>
            <p:spPr>
              <a:xfrm>
                <a:off x="6915" y="165823"/>
                <a:ext cx="300" cy="1754"/>
              </a:xfrm>
              <a:prstGeom prst="can">
                <a:avLst>
                  <a:gd name="adj" fmla="val 31667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3" name="组合 12"/>
              <p:cNvGrpSpPr/>
              <p:nvPr/>
            </p:nvGrpSpPr>
            <p:grpSpPr>
              <a:xfrm>
                <a:off x="8655" y="165823"/>
                <a:ext cx="480" cy="1754"/>
                <a:chOff x="8655" y="165823"/>
                <a:chExt cx="480" cy="1754"/>
              </a:xfrm>
            </p:grpSpPr>
            <p:sp>
              <p:nvSpPr>
                <p:cNvPr id="17" name="圆柱形 16"/>
                <p:cNvSpPr/>
                <p:nvPr/>
              </p:nvSpPr>
              <p:spPr>
                <a:xfrm>
                  <a:off x="8655" y="165823"/>
                  <a:ext cx="480" cy="1754"/>
                </a:xfrm>
                <a:prstGeom prst="can">
                  <a:avLst>
                    <a:gd name="adj" fmla="val 29162"/>
                  </a:avLst>
                </a:prstGeom>
                <a:solidFill>
                  <a:srgbClr val="FFFFFF"/>
                </a:solidFill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8" name="任意多边形 17"/>
                <p:cNvSpPr/>
                <p:nvPr/>
              </p:nvSpPr>
              <p:spPr>
                <a:xfrm rot="7980000">
                  <a:off x="8794" y="166915"/>
                  <a:ext cx="228" cy="245"/>
                </a:xfrm>
                <a:custGeom>
                  <a:avLst/>
                  <a:gdLst>
                    <a:gd name="txL" fmla="*/ 0 w 21600"/>
                    <a:gd name="txT" fmla="*/ 0 h 21600"/>
                    <a:gd name="txR" fmla="*/ 21600 w 21600"/>
                    <a:gd name="txB" fmla="*/ 21600 h 21600"/>
                  </a:gdLst>
                  <a:ahLst/>
                  <a:cxnLst>
                    <a:cxn ang="180">
                      <a:pos x="-10407" y="2672"/>
                    </a:cxn>
                    <a:cxn ang="90">
                      <a:pos x="15049" y="37093"/>
                    </a:cxn>
                    <a:cxn ang="90">
                      <a:pos x="0" y="21600"/>
                    </a:cxn>
                  </a:cxnLst>
                  <a:rect l="txL" t="txT" r="txR" b="txB"/>
                  <a:pathLst>
                    <a:path w="21600" h="21600" fill="none">
                      <a:moveTo>
                        <a:pt x="-10407" y="2672"/>
                      </a:moveTo>
                      <a:arcTo wR="21600" hR="21600" stAng="-7128173" swAng="9878146"/>
                    </a:path>
                    <a:path w="21600" h="21600" stroke="0">
                      <a:moveTo>
                        <a:pt x="-10407" y="2672"/>
                      </a:moveTo>
                      <a:arcTo wR="21600" hR="21600" stAng="-7128173" swAng="9878146"/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4" name="组合 13"/>
              <p:cNvGrpSpPr/>
              <p:nvPr/>
            </p:nvGrpSpPr>
            <p:grpSpPr>
              <a:xfrm>
                <a:off x="9570" y="165823"/>
                <a:ext cx="660" cy="1754"/>
                <a:chOff x="9570" y="165823"/>
                <a:chExt cx="660" cy="1754"/>
              </a:xfrm>
            </p:grpSpPr>
            <p:sp>
              <p:nvSpPr>
                <p:cNvPr id="15" name="圆柱形 14"/>
                <p:cNvSpPr/>
                <p:nvPr/>
              </p:nvSpPr>
              <p:spPr>
                <a:xfrm>
                  <a:off x="9570" y="165823"/>
                  <a:ext cx="660" cy="1754"/>
                </a:xfrm>
                <a:prstGeom prst="can">
                  <a:avLst>
                    <a:gd name="adj" fmla="val 21208"/>
                  </a:avLst>
                </a:prstGeom>
                <a:solidFill>
                  <a:srgbClr val="FFFFFF"/>
                </a:solidFill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" name="任意多边形 15"/>
                <p:cNvSpPr/>
                <p:nvPr/>
              </p:nvSpPr>
              <p:spPr>
                <a:xfrm rot="7980000">
                  <a:off x="9739" y="166945"/>
                  <a:ext cx="350" cy="422"/>
                </a:xfrm>
                <a:custGeom>
                  <a:avLst/>
                  <a:gdLst>
                    <a:gd name="txL" fmla="*/ 0 w 21600"/>
                    <a:gd name="txT" fmla="*/ 0 h 21600"/>
                    <a:gd name="txR" fmla="*/ 21600 w 21600"/>
                    <a:gd name="txB" fmla="*/ 21600 h 21600"/>
                  </a:gdLst>
                  <a:ahLst/>
                  <a:cxnLst>
                    <a:cxn ang="180">
                      <a:pos x="-2326" y="125"/>
                    </a:cxn>
                    <a:cxn ang="90">
                      <a:pos x="20875" y="27146"/>
                    </a:cxn>
                    <a:cxn ang="90">
                      <a:pos x="0" y="21600"/>
                    </a:cxn>
                  </a:cxnLst>
                  <a:rect l="txL" t="txT" r="txR" b="txB"/>
                  <a:pathLst>
                    <a:path w="21600" h="21600" fill="none">
                      <a:moveTo>
                        <a:pt x="-2326" y="125"/>
                      </a:moveTo>
                      <a:arcTo wR="21600" hR="21600" stAng="-5770903" swAng="6663610"/>
                    </a:path>
                    <a:path w="21600" h="21600" stroke="0">
                      <a:moveTo>
                        <a:pt x="-2326" y="125"/>
                      </a:moveTo>
                      <a:arcTo wR="21600" hR="21600" stAng="-5770903" swAng="6663610"/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60676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/>
              <p:cNvSpPr txBox="1"/>
              <p:nvPr/>
            </p:nvSpPr>
            <p:spPr>
              <a:xfrm>
                <a:off x="701772" y="2426167"/>
                <a:ext cx="7853699" cy="1571939"/>
              </a:xfrm>
              <a:prstGeom prst="rect">
                <a:avLst/>
              </a:prstGeom>
              <a:noFill/>
            </p:spPr>
            <p:txBody>
              <a:bodyPr wrap="square" lIns="91411" tIns="45705" rIns="91411" bIns="45705" rtlCol="0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解：（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1</a:t>
                </a:r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）四个容器中水的高度分别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为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 smtClean="0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300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30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（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cm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）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,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300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15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（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cm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）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,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300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30</m:t>
                        </m:r>
                      </m:den>
                    </m:f>
                  </m:oMath>
                </a14:m>
                <a:r>
                  <a:rPr lang="zh-CN" altLang="en-US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10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（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cm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）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,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300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60</m:t>
                        </m:r>
                      </m:den>
                    </m:f>
                  </m:oMath>
                </a14:m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＝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5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（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cm</a:t>
                </a:r>
                <a:r>
                  <a:rPr lang="zh-CN" altLang="en-US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）</a:t>
                </a:r>
                <a:r>
                  <a:rPr lang="en-US" altLang="zh-CN" sz="2400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.</a:t>
                </a:r>
                <a:endParaRPr lang="zh-CN" altLang="en-US" sz="2400" dirty="0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772" y="2426167"/>
                <a:ext cx="7853699" cy="1571939"/>
              </a:xfrm>
              <a:prstGeom prst="rect">
                <a:avLst/>
              </a:prstGeom>
              <a:blipFill rotWithShape="1">
                <a:blip r:embed="rId2"/>
                <a:stretch>
                  <a:fillRect l="-1165" b="-3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文本框 18"/>
          <p:cNvSpPr txBox="1"/>
          <p:nvPr/>
        </p:nvSpPr>
        <p:spPr>
          <a:xfrm>
            <a:off x="822756" y="4029884"/>
            <a:ext cx="3677236" cy="461635"/>
          </a:xfrm>
          <a:prstGeom prst="rect">
            <a:avLst/>
          </a:prstGeom>
          <a:noFill/>
        </p:spPr>
        <p:txBody>
          <a:bodyPr wrap="square" lIns="91411" tIns="45705" rIns="91411" bIns="45705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2400" i="1" dirty="0" err="1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xy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=300.</a:t>
            </a:r>
            <a:endParaRPr lang="zh-CN" altLang="en-US" sz="2400" dirty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771800" y="3998106"/>
            <a:ext cx="2854960" cy="460375"/>
          </a:xfrm>
          <a:prstGeom prst="rect">
            <a:avLst/>
          </a:prstGeom>
          <a:noFill/>
        </p:spPr>
        <p:txBody>
          <a:bodyPr wrap="square" lIns="91411" tIns="45705" rIns="91411" bIns="45705" rtlCol="0">
            <a:spAutoFit/>
          </a:bodyPr>
          <a:lstStyle/>
          <a:p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y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与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成反比例关系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</a:p>
        </p:txBody>
      </p:sp>
      <p:sp>
        <p:nvSpPr>
          <p:cNvPr id="18" name="TextBox 15"/>
          <p:cNvSpPr txBox="1"/>
          <p:nvPr/>
        </p:nvSpPr>
        <p:spPr>
          <a:xfrm>
            <a:off x="683568" y="1059582"/>
            <a:ext cx="8159115" cy="13110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91411" tIns="45705" rIns="91411" bIns="457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b="1" dirty="0">
                <a:solidFill>
                  <a:srgbClr val="0070C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分析：题中涉及圆柱的体积、底面积及高三个量，它们之间具有关系</a:t>
            </a:r>
            <a:r>
              <a:rPr lang="zh-CN" altLang="en-US" sz="2200" b="1" dirty="0" smtClean="0">
                <a:solidFill>
                  <a:srgbClr val="0070C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：</a:t>
            </a:r>
            <a:endParaRPr lang="en-US" altLang="zh-CN" sz="2200" b="1" dirty="0" smtClean="0">
              <a:solidFill>
                <a:srgbClr val="0070C0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endParaRPr lang="zh-CN" altLang="en-US" sz="2200" b="1" dirty="0">
              <a:solidFill>
                <a:srgbClr val="0070C0"/>
              </a:solidFill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本框 8"/>
              <p:cNvSpPr txBox="1"/>
              <p:nvPr/>
            </p:nvSpPr>
            <p:spPr>
              <a:xfrm>
                <a:off x="1547664" y="1465347"/>
                <a:ext cx="5686113" cy="838661"/>
              </a:xfrm>
              <a:prstGeom prst="rect">
                <a:avLst/>
              </a:prstGeom>
              <a:noFill/>
            </p:spPr>
            <p:txBody>
              <a:bodyPr wrap="none" lIns="91411" tIns="45705" rIns="91411" bIns="45705" rtlCol="0" anchor="t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2200" b="1" dirty="0" smtClean="0">
                    <a:solidFill>
                      <a:srgbClr val="0070C0"/>
                    </a:solidFill>
                    <a:latin typeface="Times New Roman" pitchFamily="18" charset="0"/>
                    <a:ea typeface="楷体" panose="02010609060101010101" pitchFamily="49" charset="-122"/>
                    <a:cs typeface="Times New Roman" pitchFamily="18" charset="0"/>
                    <a:sym typeface="+mn-ea"/>
                  </a:rPr>
                  <a:t>圆柱的体积</a:t>
                </a:r>
                <a:r>
                  <a:rPr lang="en-US" altLang="zh-CN" sz="2200" b="1" dirty="0">
                    <a:solidFill>
                      <a:srgbClr val="0070C0"/>
                    </a:solidFill>
                    <a:latin typeface="Times New Roman" pitchFamily="18" charset="0"/>
                    <a:ea typeface="楷体" panose="02010609060101010101" pitchFamily="49" charset="-122"/>
                    <a:cs typeface="Times New Roman" pitchFamily="18" charset="0"/>
                    <a:sym typeface="+mn-ea"/>
                  </a:rPr>
                  <a:t>=</a:t>
                </a:r>
                <a:r>
                  <a:rPr lang="zh-CN" altLang="en-US" sz="2200" b="1" dirty="0">
                    <a:solidFill>
                      <a:srgbClr val="0070C0"/>
                    </a:solidFill>
                    <a:latin typeface="Times New Roman" pitchFamily="18" charset="0"/>
                    <a:ea typeface="楷体" panose="02010609060101010101" pitchFamily="49" charset="-122"/>
                    <a:cs typeface="Times New Roman" pitchFamily="18" charset="0"/>
                    <a:sym typeface="+mn-ea"/>
                  </a:rPr>
                  <a:t>底面积×高</a:t>
                </a:r>
                <a:r>
                  <a:rPr lang="zh-CN" altLang="en-US" sz="2200" b="1" dirty="0" smtClean="0">
                    <a:solidFill>
                      <a:srgbClr val="0070C0"/>
                    </a:solidFill>
                    <a:latin typeface="Times New Roman" pitchFamily="18" charset="0"/>
                    <a:ea typeface="楷体" panose="02010609060101010101" pitchFamily="49" charset="-122"/>
                    <a:cs typeface="Times New Roman" pitchFamily="18" charset="0"/>
                    <a:sym typeface="+mn-ea"/>
                  </a:rPr>
                  <a:t>，高＝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200" b="1" i="1" smtClean="0">
                            <a:solidFill>
                              <a:srgbClr val="0070C0"/>
                            </a:solidFill>
                            <a:latin typeface="Cambria Math"/>
                            <a:ea typeface="楷体" panose="02010609060101010101" pitchFamily="49" charset="-122"/>
                            <a:sym typeface="+mn-ea"/>
                          </a:rPr>
                        </m:ctrlPr>
                      </m:fPr>
                      <m:num>
                        <m:r>
                          <a:rPr lang="zh-CN" altLang="en-US" sz="2200" b="1" i="1">
                            <a:solidFill>
                              <a:srgbClr val="0070C0"/>
                            </a:solidFill>
                            <a:latin typeface="Cambria Math"/>
                            <a:ea typeface="楷体" panose="02010609060101010101" pitchFamily="49" charset="-122"/>
                            <a:sym typeface="+mn-ea"/>
                          </a:rPr>
                          <m:t>圆柱</m:t>
                        </m:r>
                        <m:r>
                          <a:rPr lang="zh-CN" altLang="en-US" sz="2200" b="1" i="1" smtClean="0">
                            <a:solidFill>
                              <a:srgbClr val="0070C0"/>
                            </a:solidFill>
                            <a:latin typeface="Cambria Math"/>
                            <a:ea typeface="楷体" panose="02010609060101010101" pitchFamily="49" charset="-122"/>
                            <a:sym typeface="+mn-ea"/>
                          </a:rPr>
                          <m:t>的</m:t>
                        </m:r>
                        <m:r>
                          <a:rPr lang="zh-CN" altLang="en-US" sz="2200" b="1" i="1">
                            <a:solidFill>
                              <a:srgbClr val="0070C0"/>
                            </a:solidFill>
                            <a:latin typeface="Cambria Math"/>
                            <a:ea typeface="楷体" panose="02010609060101010101" pitchFamily="49" charset="-122"/>
                            <a:sym typeface="+mn-ea"/>
                          </a:rPr>
                          <m:t>体积</m:t>
                        </m:r>
                      </m:num>
                      <m:den>
                        <m:r>
                          <a:rPr lang="zh-CN" altLang="en-US" sz="2200" b="1" i="1">
                            <a:solidFill>
                              <a:srgbClr val="0070C0"/>
                            </a:solidFill>
                            <a:latin typeface="Cambria Math"/>
                            <a:ea typeface="楷体" panose="02010609060101010101" pitchFamily="49" charset="-122"/>
                            <a:sym typeface="+mn-ea"/>
                          </a:rPr>
                          <m:t>底面积</m:t>
                        </m:r>
                      </m:den>
                    </m:f>
                  </m:oMath>
                </a14:m>
                <a:r>
                  <a:rPr lang="zh-CN" altLang="en-US" sz="2200" b="1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。</a:t>
                </a:r>
                <a:endParaRPr lang="zh-CN" altLang="en-US" sz="2200" b="1" dirty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2" name="文本框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1465347"/>
                <a:ext cx="5686113" cy="838661"/>
              </a:xfrm>
              <a:prstGeom prst="rect">
                <a:avLst/>
              </a:prstGeom>
              <a:blipFill rotWithShape="1">
                <a:blip r:embed="rId4"/>
                <a:stretch>
                  <a:fillRect l="-1393" r="-13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0"/>
      <p:bldP spid="21" grpId="0"/>
      <p:bldP spid="18" grpId="0" animBg="1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11560" y="1635646"/>
            <a:ext cx="8348980" cy="3011179"/>
          </a:xfrm>
          <a:prstGeom prst="rect">
            <a:avLst/>
          </a:prstGeom>
          <a:noFill/>
        </p:spPr>
        <p:txBody>
          <a:bodyPr wrap="square" lIns="91411" tIns="45705" rIns="91411" bIns="45705" rtlCol="0">
            <a:spAutoFit/>
          </a:bodyPr>
          <a:lstStyle/>
          <a:p>
            <a:pPr eaLnBrk="1" latinLnBrk="0" hangingPunct="1">
              <a:lnSpc>
                <a:spcPct val="135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问题：判断下面各题中的两种量是否成反比例关系，并说明理由。</a:t>
            </a:r>
          </a:p>
          <a:p>
            <a:pPr eaLnBrk="1" latinLnBrk="0" hangingPunct="1">
              <a:lnSpc>
                <a:spcPct val="135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（1）煤的数量一定，使用天数与每天的平均用煤量。</a:t>
            </a:r>
          </a:p>
          <a:p>
            <a:pPr eaLnBrk="1" latinLnBrk="0" hangingPunct="1">
              <a:lnSpc>
                <a:spcPct val="135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（2）全班的人数一定，按各组人数相等的要求分组，组数与每组的人数。</a:t>
            </a:r>
          </a:p>
          <a:p>
            <a:pPr eaLnBrk="1" latinLnBrk="0" hangingPunct="1">
              <a:lnSpc>
                <a:spcPct val="135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（3）圆柱体积一定，圆柱的底面积与高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18" name="组合 17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20" name="圆角矩形 19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</a:t>
                </a:r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三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19" name="直接连接符 18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3568" y="1281970"/>
            <a:ext cx="77768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（4）在一块菜地上种的黄瓜与西红柿的面积。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（5）书的总册数一定，按各包册数相等的规定包装书，包数与每包的册数。</a:t>
            </a:r>
          </a:p>
        </p:txBody>
      </p:sp>
      <p:sp>
        <p:nvSpPr>
          <p:cNvPr id="3" name="文本框 1"/>
          <p:cNvSpPr txBox="1"/>
          <p:nvPr/>
        </p:nvSpPr>
        <p:spPr>
          <a:xfrm>
            <a:off x="611560" y="3036296"/>
            <a:ext cx="8348980" cy="14138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lIns="91411" tIns="45705" rIns="91411" bIns="45705" rtlCol="0">
            <a:spAutoFit/>
          </a:bodyPr>
          <a:lstStyle/>
          <a:p>
            <a:pPr eaLnBrk="1" latinLnBrk="0" hangingPunct="1">
              <a:lnSpc>
                <a:spcPct val="125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分析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：判断反比例主要根据定义来判断：第一，有两个量，而且是相关联的量，其中一个量随着另一个量的变化而变化；第二，两个量之间的乘积不变。</a:t>
            </a:r>
          </a:p>
        </p:txBody>
      </p:sp>
    </p:spTree>
    <p:extLst>
      <p:ext uri="{BB962C8B-B14F-4D97-AF65-F5344CB8AC3E}">
        <p14:creationId xmlns:p14="http://schemas.microsoft.com/office/powerpoint/2010/main" val="204273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62043" y="1131590"/>
            <a:ext cx="8255000" cy="3409814"/>
          </a:xfrm>
          <a:prstGeom prst="rect">
            <a:avLst/>
          </a:prstGeom>
          <a:noFill/>
        </p:spPr>
        <p:txBody>
          <a:bodyPr wrap="square" lIns="91411" tIns="45705" rIns="91411" bIns="4570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解：</a:t>
            </a:r>
            <a:r>
              <a:rPr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（1）成反比例关系，因为每天的平均用煤量×使用天数=</a:t>
            </a:r>
            <a:r>
              <a:rPr sz="2100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煤的数量（一定</a:t>
            </a:r>
            <a:r>
              <a:rPr sz="21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）。</a:t>
            </a:r>
            <a:endParaRPr lang="en-US" sz="21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）成反比例关系，因为每组的人数</a:t>
            </a:r>
            <a:r>
              <a:rPr lang="en-US" altLang="zh-CN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×</a:t>
            </a: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组数</a:t>
            </a:r>
            <a:r>
              <a:rPr lang="en-US" altLang="zh-CN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</a:t>
            </a: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全班的人数（一定</a:t>
            </a:r>
            <a:r>
              <a:rPr lang="zh-CN" altLang="en-US" sz="21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）。</a:t>
            </a:r>
            <a:endParaRPr lang="en-US" altLang="zh-CN" sz="21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）成反比例关系，因为圆柱的底面积</a:t>
            </a:r>
            <a:r>
              <a:rPr lang="en-US" altLang="zh-CN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×</a:t>
            </a: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高</a:t>
            </a:r>
            <a:r>
              <a:rPr lang="en-US" altLang="zh-CN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</a:t>
            </a: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圆柱体积（一定</a:t>
            </a:r>
            <a:r>
              <a:rPr lang="zh-CN" altLang="en-US" sz="21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）。</a:t>
            </a:r>
            <a:endParaRPr lang="zh-CN" altLang="en-US" sz="21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</a:t>
            </a: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）不成反比例关系，因为黄瓜的面积</a:t>
            </a:r>
            <a:r>
              <a:rPr lang="en-US" altLang="zh-CN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+</a:t>
            </a: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西红柿的面积</a:t>
            </a:r>
            <a:r>
              <a:rPr lang="en-US" altLang="zh-CN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</a:t>
            </a: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一块菜地的面积，不是积一定</a:t>
            </a:r>
            <a:r>
              <a:rPr lang="zh-CN" altLang="en-US" sz="21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en-US" altLang="zh-CN" sz="21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</a:t>
            </a: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）成反比例关系，因为每包的册数</a:t>
            </a:r>
            <a:r>
              <a:rPr lang="en-US" altLang="zh-CN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×</a:t>
            </a: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包数</a:t>
            </a:r>
            <a:r>
              <a:rPr lang="en-US" altLang="zh-CN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</a:t>
            </a: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书的总册数（一定</a:t>
            </a:r>
            <a:r>
              <a:rPr lang="zh-CN" altLang="en-US" sz="21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）。</a:t>
            </a:r>
            <a:endParaRPr lang="zh-CN" altLang="en-US" sz="21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55576" y="1771467"/>
            <a:ext cx="8340725" cy="1667734"/>
          </a:xfrm>
          <a:prstGeom prst="rect">
            <a:avLst/>
          </a:prstGeom>
          <a:noFill/>
          <a:ln w="9525">
            <a:noFill/>
          </a:ln>
        </p:spPr>
        <p:txBody>
          <a:bodyPr wrap="square" lIns="91411" tIns="45705" rIns="91411" bIns="45705">
            <a:spAutoFit/>
          </a:bodyPr>
          <a:lstStyle/>
          <a:p>
            <a:pPr>
              <a:lnSpc>
                <a:spcPct val="150000"/>
              </a:lnSpc>
            </a:pPr>
            <a:r>
              <a:rPr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思考：生活中，成反比例关系的例子是很常见的。例如，在购买某种物品时，总价一定，购物的数量与商品的单价成反比例关系。你还能举一些例子吗？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25940" y="3649730"/>
            <a:ext cx="7296150" cy="460375"/>
          </a:xfrm>
          <a:prstGeom prst="rect">
            <a:avLst/>
          </a:prstGeom>
          <a:noFill/>
        </p:spPr>
        <p:txBody>
          <a:bodyPr wrap="square" lIns="91411" tIns="45705" rIns="91411" bIns="45705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例：长方体的体积一定，长方体的底面积与高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等等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19" name="组合 18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2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活动四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20" name="直接连接符 19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5"/>
          <p:cNvSpPr txBox="1"/>
          <p:nvPr/>
        </p:nvSpPr>
        <p:spPr>
          <a:xfrm>
            <a:off x="541330" y="943419"/>
            <a:ext cx="8081645" cy="1684213"/>
          </a:xfrm>
          <a:prstGeom prst="rect">
            <a:avLst/>
          </a:prstGeom>
          <a:noFill/>
          <a:ln w="9525">
            <a:noFill/>
          </a:ln>
        </p:spPr>
        <p:txBody>
          <a:bodyPr wrap="square" lIns="91411" tIns="45705" rIns="91411" bIns="45705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1.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一艘轮船在甲港和乙港两地往返航行，已知甲乙两地的距离是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800km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，问轮船航行的平均速度与航行时间是否成反比例关系？为什么？</a:t>
            </a:r>
            <a:endParaRPr lang="zh-CN" altLang="en-US" sz="24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  <a:sym typeface="+mn-ea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545617" y="2627632"/>
            <a:ext cx="7967345" cy="1863725"/>
          </a:xfrm>
          <a:prstGeom prst="rect">
            <a:avLst/>
          </a:prstGeom>
          <a:noFill/>
        </p:spPr>
        <p:txBody>
          <a:bodyPr wrap="square" lIns="91411" tIns="45705" rIns="91411" bIns="457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轮船航行的平均速度与航行时间成反比例关系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理由如下：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根据题意：路程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=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平均速度×时间，则平均速度×时间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=800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，根据反比例关系的定义判断，二者成反比例关系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/>
          <p:cNvSpPr txBox="1"/>
          <p:nvPr/>
        </p:nvSpPr>
        <p:spPr>
          <a:xfrm>
            <a:off x="447675" y="1059582"/>
            <a:ext cx="8647876" cy="461635"/>
          </a:xfrm>
          <a:prstGeom prst="rect">
            <a:avLst/>
          </a:prstGeom>
          <a:noFill/>
          <a:ln w="9525">
            <a:noFill/>
          </a:ln>
        </p:spPr>
        <p:txBody>
          <a:bodyPr wrap="square" lIns="91411" tIns="45705" rIns="91411" bIns="45705">
            <a:spAutoFit/>
          </a:bodyPr>
          <a:lstStyle/>
          <a:p>
            <a:pPr indent="152393"/>
            <a:r>
              <a:rPr lang="en-US" altLang="zh-CN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2.</a:t>
            </a:r>
            <a:r>
              <a:rPr lang="zh-CN" altLang="en-US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看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一本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180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页的书，需用的时间和平均每天看的数量如下表：</a:t>
            </a:r>
          </a:p>
        </p:txBody>
      </p:sp>
      <p:graphicFrame>
        <p:nvGraphicFramePr>
          <p:cNvPr id="2" name="表格 1"/>
          <p:cNvGraphicFramePr/>
          <p:nvPr>
            <p:extLst>
              <p:ext uri="{D42A27DB-BD31-4B8C-83A1-F6EECF244321}">
                <p14:modId xmlns:p14="http://schemas.microsoft.com/office/powerpoint/2010/main" val="3029165407"/>
              </p:ext>
            </p:extLst>
          </p:nvPr>
        </p:nvGraphicFramePr>
        <p:xfrm>
          <a:off x="1443355" y="1779662"/>
          <a:ext cx="6257290" cy="6822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2070"/>
                <a:gridCol w="731520"/>
                <a:gridCol w="753745"/>
                <a:gridCol w="736600"/>
                <a:gridCol w="817880"/>
                <a:gridCol w="788670"/>
                <a:gridCol w="1106805"/>
              </a:tblGrid>
              <a:tr h="34439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 dirty="0" err="1">
                          <a:latin typeface="黑体" panose="02010609060101010101" pitchFamily="49" charset="-122"/>
                          <a:ea typeface="黑体" panose="02010609060101010101" pitchFamily="49" charset="-122"/>
                          <a:cs typeface="黑体" panose="02010609060101010101" pitchFamily="49" charset="-122"/>
                        </a:rPr>
                        <a:t>时间</a:t>
                      </a:r>
                      <a:r>
                        <a:rPr lang="en-US" sz="2000" b="0" dirty="0">
                          <a:latin typeface="黑体" panose="02010609060101010101" pitchFamily="49" charset="-122"/>
                          <a:ea typeface="黑体" panose="02010609060101010101" pitchFamily="49" charset="-122"/>
                          <a:cs typeface="黑体" panose="02010609060101010101" pitchFamily="49" charset="-122"/>
                        </a:rPr>
                        <a:t>/天</a:t>
                      </a:r>
                      <a:endParaRPr lang="en-US" altLang="en-US" sz="20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_GB2312" charset="0"/>
                        </a:rPr>
                        <a:t>1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_GB2312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_GB2312" charset="0"/>
                        </a:rPr>
                        <a:t>2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_GB2312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_GB2312" charset="0"/>
                        </a:rPr>
                        <a:t>3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_GB2312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_GB2312" charset="0"/>
                        </a:rPr>
                        <a:t>4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_GB2312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_GB2312" charset="0"/>
                        </a:rPr>
                        <a:t>5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_GB2312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 dirty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_GB2312" charset="0"/>
                        </a:rPr>
                        <a:t>...</a:t>
                      </a:r>
                      <a:endParaRPr lang="en-US" altLang="en-US" sz="20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仿宋_GB2312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7834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黑体" panose="02010609060101010101" pitchFamily="49" charset="-122"/>
                        </a:rPr>
                        <a:t>数量/页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_GB2312" charset="0"/>
                        </a:rPr>
                        <a:t>180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_GB2312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_GB2312" charset="0"/>
                        </a:rPr>
                        <a:t>90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_GB2312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_GB2312" charset="0"/>
                        </a:rPr>
                        <a:t> 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_GB2312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_GB2312" charset="0"/>
                        </a:rPr>
                        <a:t> 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_GB2312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_GB2312" charset="0"/>
                        </a:rPr>
                        <a:t> 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仿宋_GB2312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 dirty="0"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_GB2312" charset="0"/>
                        </a:rPr>
                        <a:t>...</a:t>
                      </a:r>
                      <a:endParaRPr lang="en-US" altLang="en-US" sz="20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仿宋_GB2312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447675" y="2474595"/>
            <a:ext cx="6259830" cy="1033266"/>
          </a:xfrm>
          <a:prstGeom prst="rect">
            <a:avLst/>
          </a:prstGeom>
          <a:noFill/>
          <a:ln w="9525">
            <a:noFill/>
          </a:ln>
        </p:spPr>
        <p:txBody>
          <a:bodyPr wrap="square" lIns="91411" tIns="45705" rIns="91411" bIns="45705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）将表格补充完整。</a:t>
            </a:r>
          </a:p>
          <a:p>
            <a:pPr>
              <a:lnSpc>
                <a:spcPct val="135000"/>
              </a:lnSpc>
            </a:pP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）数量和时间成反比例吗？为什么？</a:t>
            </a:r>
            <a:r>
              <a:rPr lang="en-US" sz="2400" u="sng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                                                                                                   </a:t>
            </a:r>
            <a:endParaRPr lang="zh-CN" altLang="en-US" sz="24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412617" y="2093597"/>
            <a:ext cx="659765" cy="369302"/>
          </a:xfrm>
          <a:prstGeom prst="rect">
            <a:avLst/>
          </a:prstGeom>
          <a:noFill/>
        </p:spPr>
        <p:txBody>
          <a:bodyPr wrap="square" lIns="91411" tIns="45705" rIns="91411" bIns="45705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60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185411" y="2077086"/>
            <a:ext cx="659765" cy="369302"/>
          </a:xfrm>
          <a:prstGeom prst="rect">
            <a:avLst/>
          </a:prstGeom>
          <a:noFill/>
        </p:spPr>
        <p:txBody>
          <a:bodyPr wrap="square" lIns="91411" tIns="45705" rIns="91411" bIns="45705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974715" y="2077086"/>
            <a:ext cx="659765" cy="369302"/>
          </a:xfrm>
          <a:prstGeom prst="rect">
            <a:avLst/>
          </a:prstGeom>
          <a:noFill/>
        </p:spPr>
        <p:txBody>
          <a:bodyPr wrap="square" lIns="91411" tIns="45705" rIns="91411" bIns="45705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27584" y="3375395"/>
            <a:ext cx="7800975" cy="1531864"/>
          </a:xfrm>
          <a:prstGeom prst="rect">
            <a:avLst/>
          </a:prstGeom>
          <a:noFill/>
        </p:spPr>
        <p:txBody>
          <a:bodyPr wrap="square" lIns="91411" tIns="45705" rIns="91411" bIns="45705" rtlCol="0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解：数量和时间成反比例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  <a:endParaRPr lang="zh-CN" altLang="en-US" sz="2400" dirty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35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因为数量×时间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=180,180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一定，据反比例关系定义，可知，二者成反比例关系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1"/>
          <p:cNvSpPr txBox="1"/>
          <p:nvPr/>
        </p:nvSpPr>
        <p:spPr>
          <a:xfrm>
            <a:off x="539552" y="1088072"/>
            <a:ext cx="8493760" cy="2024380"/>
          </a:xfrm>
          <a:prstGeom prst="rect">
            <a:avLst/>
          </a:prstGeom>
          <a:noFill/>
        </p:spPr>
        <p:txBody>
          <a:bodyPr wrap="square" lIns="91411" tIns="45705" rIns="91411" bIns="45705" rtlCol="0" anchor="ctr"/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3.</a:t>
            </a:r>
            <a:r>
              <a:rPr lang="zh-CN" altLang="en-US" sz="2400" dirty="0" smtClean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一</a:t>
            </a:r>
            <a:r>
              <a:rPr lang="zh-CN" altLang="en-US" sz="24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批香蕉的质量为</a:t>
            </a:r>
            <a:r>
              <a:rPr lang="en-US" sz="24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1000kg</a:t>
            </a:r>
            <a:r>
              <a:rPr lang="zh-CN" altLang="en-US" sz="24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，若按每箱质量相等的原则分装，请把装箱数</a:t>
            </a:r>
            <a:r>
              <a:rPr lang="en-US" altLang="zh-CN" sz="2400" i="1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y</a:t>
            </a:r>
            <a:r>
              <a:rPr lang="zh-CN" altLang="en-US" sz="24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与每箱的质量</a:t>
            </a:r>
            <a:r>
              <a:rPr lang="en-US" altLang="zh-CN" sz="2400" i="1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24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kg</a:t>
            </a:r>
            <a:r>
              <a:rPr lang="zh-CN" altLang="en-US" sz="24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）之间的数量关系表示出来，并判断</a:t>
            </a:r>
            <a:r>
              <a:rPr lang="en-US" altLang="zh-CN" sz="2400" i="1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y</a:t>
            </a:r>
            <a:r>
              <a:rPr lang="zh-CN" altLang="en-US" sz="24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与</a:t>
            </a:r>
            <a:r>
              <a:rPr lang="en-US" altLang="zh-CN" sz="2400" i="1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是否成反比例关系</a:t>
            </a:r>
            <a:r>
              <a:rPr lang="en-US" altLang="zh-CN" sz="24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  <a:endParaRPr lang="zh-CN" altLang="en-US" sz="2400" dirty="0">
              <a:solidFill>
                <a:srgbClr val="1A272D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endParaRPr lang="zh-CN" altLang="en-US" sz="2400" dirty="0">
              <a:solidFill>
                <a:srgbClr val="1A272D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3246" y="2887662"/>
            <a:ext cx="6139815" cy="1200298"/>
          </a:xfrm>
          <a:prstGeom prst="rect">
            <a:avLst/>
          </a:prstGeom>
          <a:noFill/>
        </p:spPr>
        <p:txBody>
          <a:bodyPr wrap="square" lIns="91411" tIns="45705" rIns="91411" bIns="4570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lang="en-US" altLang="zh-CN" sz="2400" i="1" dirty="0" err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xy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=1000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；</a:t>
            </a:r>
          </a:p>
          <a:p>
            <a:pPr>
              <a:lnSpc>
                <a:spcPct val="150000"/>
              </a:lnSpc>
            </a:pP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y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与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成反比例关系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8" name="yt_shape_10068"/>
          <p:cNvSpPr txBox="1"/>
          <p:nvPr/>
        </p:nvSpPr>
        <p:spPr>
          <a:xfrm>
            <a:off x="854097" y="1140654"/>
            <a:ext cx="4762522" cy="428515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 eaLnBrk="1" latinLnBrk="0" hangingPunct="0">
              <a:lnSpc>
                <a:spcPct val="1300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1</a:t>
            </a:r>
            <a:r>
              <a:rPr lang="en-US" altLang="zh-CN" sz="240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下列说法中，错误的是（　</a:t>
            </a:r>
            <a:r>
              <a:rPr lang="en-US" altLang="zh-CN" sz="2400" b="1">
                <a:solidFill>
                  <a:srgbClr val="FF0000">
                    <a:alpha val="0"/>
                  </a:srgbClr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C</a:t>
            </a:r>
            <a:r>
              <a:rPr lang="zh-CN" altLang="zh-CN" sz="240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　）</a:t>
            </a:r>
          </a:p>
        </p:txBody>
      </p:sp>
      <p:graphicFrame>
        <p:nvGraphicFramePr>
          <p:cNvPr id="10069" name="yt_table_100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086970"/>
              </p:ext>
            </p:extLst>
          </p:nvPr>
        </p:nvGraphicFramePr>
        <p:xfrm>
          <a:off x="853846" y="1707654"/>
          <a:ext cx="7919085" cy="2852928"/>
        </p:xfrm>
        <a:graphic>
          <a:graphicData uri="http://schemas.openxmlformats.org/drawingml/2006/table">
            <a:tbl>
              <a:tblPr/>
              <a:tblGrid>
                <a:gridCol w="7919085"/>
              </a:tblGrid>
              <a:tr h="475488">
                <a:tc>
                  <a:txBody>
                    <a:bodyPr/>
                    <a:lstStyle/>
                    <a:p>
                      <a:pPr marL="0" indent="0" algn="l" eaLnBrk="1" latinLnBrk="0" hangingPunct="0">
                        <a:lnSpc>
                          <a:spcPct val="1300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黑体" panose="02010609060101010101" pitchFamily="49" charset="-122"/>
                        </a:rPr>
                        <a:t>A. </a:t>
                      </a:r>
                      <a:r>
                        <a:rPr lang="zh-CN" altLang="en-US" sz="2400">
                          <a:latin typeface="黑体" panose="02010609060101010101" pitchFamily="49" charset="-122"/>
                          <a:ea typeface="黑体" panose="02010609060101010101" pitchFamily="49" charset="-122"/>
                          <a:cs typeface="黑体" panose="02010609060101010101" pitchFamily="49" charset="-122"/>
                          <a:sym typeface="+mn-ea"/>
                        </a:rPr>
                        <a:t>百米赛跑，路程100米不变，速度和时间成反比例；</a:t>
                      </a:r>
                      <a:endParaRPr lang="zh-CN" altLang="zh-CN" sz="2400" b="0" i="0" u="non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</a:tr>
              <a:tr h="950976">
                <a:tc>
                  <a:txBody>
                    <a:bodyPr/>
                    <a:lstStyle/>
                    <a:p>
                      <a:pPr marL="0" indent="0" algn="l" eaLnBrk="1" latinLnBrk="0" hangingPunct="0">
                        <a:lnSpc>
                          <a:spcPct val="1300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黑体" panose="02010609060101010101" pitchFamily="49" charset="-122"/>
                        </a:rPr>
                        <a:t>B. </a:t>
                      </a:r>
                      <a:r>
                        <a:rPr lang="zh-CN" altLang="en-US" sz="2400">
                          <a:latin typeface="黑体" panose="02010609060101010101" pitchFamily="49" charset="-122"/>
                          <a:ea typeface="黑体" panose="02010609060101010101" pitchFamily="49" charset="-122"/>
                          <a:cs typeface="黑体" panose="02010609060101010101" pitchFamily="49" charset="-122"/>
                          <a:sym typeface="+mn-ea"/>
                        </a:rPr>
                        <a:t>排队做操，总人数不变，排队的行数和每行的人数成反比例；</a:t>
                      </a:r>
                      <a:endParaRPr lang="zh-CN" altLang="zh-CN" sz="2400" b="0" i="0" u="non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</a:tr>
              <a:tr h="950976">
                <a:tc>
                  <a:txBody>
                    <a:bodyPr/>
                    <a:lstStyle/>
                    <a:p>
                      <a:pPr marL="0" indent="0" algn="l" eaLnBrk="1" latinLnBrk="0" hangingPunct="0">
                        <a:lnSpc>
                          <a:spcPct val="1300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黑体" panose="02010609060101010101" pitchFamily="49" charset="-122"/>
                        </a:rPr>
                        <a:t>C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黑体" panose="02010609060101010101" pitchFamily="49" charset="-122"/>
                        </a:rPr>
                        <a:t> </a:t>
                      </a:r>
                      <a:r>
                        <a:rPr lang="zh-CN" altLang="en-US" sz="2400" b="0" i="0" u="non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黑体" panose="02010609060101010101" pitchFamily="49" charset="-122"/>
                        </a:rPr>
                        <a:t>购买西瓜和香蕉的总费用一定，西瓜的费用和香蕉的费用成反比例；</a:t>
                      </a:r>
                      <a:r>
                        <a:rPr lang="zh-CN" altLang="en-US" sz="2400">
                          <a:latin typeface="黑体" panose="02010609060101010101" pitchFamily="49" charset="-122"/>
                          <a:ea typeface="黑体" panose="02010609060101010101" pitchFamily="49" charset="-122"/>
                          <a:sym typeface="+mn-ea"/>
                        </a:rPr>
                        <a:t> </a:t>
                      </a:r>
                      <a:endParaRPr lang="en-US" altLang="zh-CN" sz="2400" b="0" i="0" u="non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</a:tr>
              <a:tr h="475488">
                <a:tc>
                  <a:txBody>
                    <a:bodyPr/>
                    <a:lstStyle/>
                    <a:p>
                      <a:pPr marL="0" indent="0" algn="l" eaLnBrk="1" latinLnBrk="0" hangingPunct="0">
                        <a:lnSpc>
                          <a:spcPct val="1300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黑体" panose="02010609060101010101" pitchFamily="49" charset="-122"/>
                        </a:rPr>
                        <a:t>D.</a:t>
                      </a:r>
                      <a:r>
                        <a:rPr lang="zh-CN" altLang="en-US" sz="2400">
                          <a:latin typeface="黑体" panose="02010609060101010101" pitchFamily="49" charset="-122"/>
                          <a:ea typeface="黑体" panose="02010609060101010101" pitchFamily="49" charset="-122"/>
                          <a:cs typeface="黑体" panose="02010609060101010101" pitchFamily="49" charset="-122"/>
                          <a:sym typeface="+mn-ea"/>
                        </a:rPr>
                        <a:t>长方形的面积一定，长和宽成反比例。</a:t>
                      </a:r>
                      <a:endParaRPr lang="en-US" altLang="zh-CN" sz="2400" b="0" i="1" u="non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4726486" y="1093846"/>
            <a:ext cx="400748" cy="517983"/>
          </a:xfrm>
          <a:prstGeom prst="rect">
            <a:avLst/>
          </a:prstGeom>
          <a:noFill/>
        </p:spPr>
        <p:txBody>
          <a:bodyPr vert="horz" wrap="none" lIns="91411" tIns="45705" rIns="91411" bIns="45705" rtlCol="0">
            <a:no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C</a:t>
            </a:r>
            <a:endParaRPr lang="zh-CN" altLang="en-US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323528" y="1020627"/>
            <a:ext cx="8747760" cy="3509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5000"/>
              </a:lnSpc>
            </a:pPr>
            <a:r>
              <a:rPr sz="2400" b="1" dirty="0">
                <a:latin typeface="楷体" pitchFamily="49" charset="-122"/>
                <a:ea typeface="楷体" pitchFamily="49" charset="-122"/>
              </a:rPr>
              <a:t>1.通过经历分析实际问题中具有反比例关系关系的过程，理解反比例关系的概念，感受反比例关系存在的现实意义；</a:t>
            </a:r>
          </a:p>
          <a:p>
            <a:pPr>
              <a:lnSpc>
                <a:spcPct val="135000"/>
              </a:lnSpc>
            </a:pPr>
            <a:r>
              <a:rPr sz="2400" b="1" dirty="0">
                <a:latin typeface="楷体" pitchFamily="49" charset="-122"/>
                <a:ea typeface="楷体" pitchFamily="49" charset="-122"/>
              </a:rPr>
              <a:t>2.通过分析和列式表示实际问题反比例关系的过程，体会用字母、符号语言表示反比例关系的简洁性、一般性，进而培养学生的抽象思维；</a:t>
            </a:r>
          </a:p>
          <a:p>
            <a:pPr>
              <a:lnSpc>
                <a:spcPct val="135000"/>
              </a:lnSpc>
            </a:pPr>
            <a:r>
              <a:rPr sz="2400" b="1" dirty="0">
                <a:latin typeface="楷体" pitchFamily="49" charset="-122"/>
                <a:ea typeface="楷体" pitchFamily="49" charset="-122"/>
              </a:rPr>
              <a:t>3.通过经历大量的具有反比例关系的实际问题的过程，提高学生分析问题、解决问题的能力，进一步培养学生的应用意识。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2"/>
          <p:cNvSpPr txBox="1"/>
          <p:nvPr/>
        </p:nvSpPr>
        <p:spPr>
          <a:xfrm>
            <a:off x="1066801" y="1060768"/>
            <a:ext cx="1028700" cy="774065"/>
          </a:xfrm>
          <a:prstGeom prst="rect">
            <a:avLst/>
          </a:prstGeom>
          <a:noFill/>
        </p:spPr>
        <p:txBody>
          <a:bodyPr wrap="square" lIns="91411" tIns="45705" rIns="91411" bIns="45705" rtlCol="0" anchor="t"/>
          <a:lstStyle/>
          <a:p>
            <a:pPr algn="ctr"/>
            <a:r>
              <a:rPr lang="zh-CN" altLang="en-US" sz="3200" b="1">
                <a:solidFill>
                  <a:srgbClr val="538C76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 </a:t>
            </a:r>
          </a:p>
        </p:txBody>
      </p:sp>
      <p:sp>
        <p:nvSpPr>
          <p:cNvPr id="12" name="文本8"/>
          <p:cNvSpPr txBox="1"/>
          <p:nvPr/>
        </p:nvSpPr>
        <p:spPr>
          <a:xfrm>
            <a:off x="528638" y="1105535"/>
            <a:ext cx="8394700" cy="2969260"/>
          </a:xfrm>
          <a:prstGeom prst="rect">
            <a:avLst/>
          </a:prstGeom>
          <a:noFill/>
        </p:spPr>
        <p:txBody>
          <a:bodyPr wrap="square" lIns="91411" tIns="45705" rIns="91411" bIns="45705" rtlCol="0" anchor="t"/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2.</a:t>
            </a:r>
            <a:r>
              <a:rPr lang="zh-CN" altLang="en-US" sz="28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某</a:t>
            </a:r>
            <a:r>
              <a:rPr lang="zh-CN" altLang="en-US" sz="28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社区计划用</a:t>
            </a:r>
            <a:r>
              <a:rPr lang="zh-CN" altLang="en-US" sz="28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28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天完成建筑面积为1000平方米的居民住房节能改造任务，则每天完成的改造任务</a:t>
            </a:r>
            <a:r>
              <a:rPr lang="en-US" altLang="zh-CN" sz="28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p</a:t>
            </a:r>
            <a:r>
              <a:rPr lang="en-US" altLang="zh-CN" sz="28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en-US" altLang="zh-CN" sz="2800" u="sng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</a:t>
            </a:r>
            <a:r>
              <a:rPr lang="zh-CN" altLang="en-US" sz="28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，则</a:t>
            </a:r>
            <a:r>
              <a:rPr lang="zh-CN" altLang="en-US" sz="28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每天完成的改造任务</a:t>
            </a:r>
            <a:r>
              <a:rPr lang="en-US" altLang="zh-CN" sz="28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p</a:t>
            </a:r>
            <a:r>
              <a:rPr lang="zh-CN" altLang="en-US" sz="28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与天数</a:t>
            </a:r>
            <a:r>
              <a:rPr lang="en-US" altLang="zh-CN" sz="28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28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之间成</a:t>
            </a:r>
          </a:p>
          <a:p>
            <a:pPr>
              <a:lnSpc>
                <a:spcPct val="150000"/>
              </a:lnSpc>
            </a:pPr>
            <a:r>
              <a:rPr lang="zh-CN" altLang="en-US" sz="2800" u="sng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</a:t>
            </a:r>
            <a:r>
              <a:rPr lang="zh-CN" altLang="en-US" sz="2800" u="sng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    </a:t>
            </a:r>
            <a:r>
              <a:rPr lang="zh-CN" altLang="en-US" sz="28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（反比例关系或正比例关系）</a:t>
            </a:r>
            <a:r>
              <a:rPr lang="en-US" altLang="zh-CN" sz="28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  <a:r>
              <a:rPr lang="zh-CN" altLang="en-US" sz="2800" u="sng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 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15290" y="2956030"/>
            <a:ext cx="2045335" cy="768350"/>
          </a:xfrm>
          <a:prstGeom prst="rect">
            <a:avLst/>
          </a:prstGeom>
          <a:noFill/>
        </p:spPr>
        <p:txBody>
          <a:bodyPr vert="horz" wrap="none" lIns="91411" tIns="45705" rIns="91411" bIns="45705" rtlCol="0" anchor="ctr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反比例关系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3"/>
              <p:cNvSpPr txBox="1"/>
              <p:nvPr/>
            </p:nvSpPr>
            <p:spPr>
              <a:xfrm>
                <a:off x="7796628" y="1488469"/>
                <a:ext cx="1347371" cy="768350"/>
              </a:xfrm>
              <a:prstGeom prst="rect">
                <a:avLst/>
              </a:prstGeom>
              <a:noFill/>
            </p:spPr>
            <p:txBody>
              <a:bodyPr vert="horz" wrap="none" lIns="91411" tIns="45705" rIns="91411" bIns="45705" rtlCol="0" anchor="ctr">
                <a:noAutofit/>
              </a:bodyPr>
              <a:lstStyle/>
              <a:p>
                <a:pPr>
                  <a:lnSpc>
                    <a:spcPct val="13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400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anose="02010609060101010101" pitchFamily="49" charset="-122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zh-CN" altLang="en-US" sz="2400" dirty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ea typeface="黑体" panose="02010609060101010101" pitchFamily="49" charset="-122"/>
                              <a:cs typeface="Times New Roman" pitchFamily="18" charset="0"/>
                            </a:rPr>
                            <m:t>1000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altLang="zh-CN" sz="2400" i="1" dirty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ea typeface="黑体" panose="02010609060101010101" pitchFamily="49" charset="-122"/>
                              <a:cs typeface="Times New Roman" pitchFamily="18" charset="0"/>
                            </a:rPr>
                            <m:t>a</m:t>
                          </m:r>
                        </m:den>
                      </m:f>
                    </m:oMath>
                  </m:oMathPara>
                </a14:m>
                <a:endParaRPr lang="zh-CN" altLang="en-US" sz="2400" dirty="0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0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6628" y="1488469"/>
                <a:ext cx="1347371" cy="768350"/>
              </a:xfrm>
              <a:prstGeom prst="rect">
                <a:avLst/>
              </a:prstGeom>
              <a:blipFill rotWithShape="1">
                <a:blip r:embed="rId2"/>
                <a:stretch>
                  <a:fillRect b="-15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10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yt_shape_10100"/>
          <p:cNvSpPr txBox="1"/>
          <p:nvPr/>
        </p:nvSpPr>
        <p:spPr>
          <a:xfrm>
            <a:off x="791771" y="3304845"/>
            <a:ext cx="5391785" cy="428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 eaLnBrk="1" latinLnBrk="0" hangingPunct="0">
              <a:lnSpc>
                <a:spcPct val="130000"/>
              </a:lnSpc>
            </a:pP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解∶（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1</a:t>
            </a: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 </a:t>
            </a:r>
            <a:r>
              <a:rPr lang="en-US" altLang="zh-CN" sz="2400" b="1" i="1" dirty="0" err="1">
                <a:solidFill>
                  <a:srgbClr val="FF0000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xy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=36</a:t>
            </a: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与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y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成反比例关系；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ea typeface="Times New Roman" panose="02020603050405020304"/>
              <a:cs typeface="Times New Roman" pitchFamily="18" charset="0"/>
            </a:endParaRPr>
          </a:p>
        </p:txBody>
      </p:sp>
      <p:sp>
        <p:nvSpPr>
          <p:cNvPr id="11" name="yt_shape_10092"/>
          <p:cNvSpPr txBox="1"/>
          <p:nvPr/>
        </p:nvSpPr>
        <p:spPr>
          <a:xfrm>
            <a:off x="755576" y="907083"/>
            <a:ext cx="8068945" cy="2397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 eaLnBrk="1" latinLnBrk="0" hangingPunct="0">
              <a:lnSpc>
                <a:spcPct val="13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3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 </a:t>
            </a:r>
            <a:r>
              <a:rPr altLang="zh-CN" sz="2400" dirty="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矩形的面积为36 cm²,长为</a:t>
            </a:r>
            <a:r>
              <a:rPr altLang="zh-CN" sz="2400" i="1" dirty="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altLang="zh-CN" sz="2400" dirty="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altLang="zh-CN" sz="2400" dirty="0" err="1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cm,宽为</a:t>
            </a:r>
            <a:r>
              <a:rPr altLang="zh-CN" sz="2400" i="1" dirty="0" err="1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y</a:t>
            </a:r>
            <a:r>
              <a:rPr altLang="zh-CN" sz="2400" dirty="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cm.</a:t>
            </a:r>
          </a:p>
          <a:p>
            <a:pPr algn="l" eaLnBrk="1" latinLnBrk="0" hangingPunct="0">
              <a:lnSpc>
                <a:spcPct val="130000"/>
              </a:lnSpc>
            </a:pPr>
            <a:r>
              <a:rPr altLang="zh-CN" sz="2400" dirty="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(1)</a:t>
            </a:r>
            <a:r>
              <a:rPr altLang="zh-CN" sz="2400" dirty="0" err="1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写出</a:t>
            </a:r>
            <a:r>
              <a:rPr altLang="zh-CN" sz="2400" i="1" dirty="0" err="1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y</a:t>
            </a:r>
            <a:r>
              <a:rPr altLang="zh-CN" sz="2400" dirty="0" err="1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与</a:t>
            </a:r>
            <a:r>
              <a:rPr altLang="zh-CN" sz="2400" i="1" dirty="0" err="1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dirty="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这两个量之间的</a:t>
            </a:r>
            <a:r>
              <a:rPr altLang="zh-CN" sz="2400" dirty="0" err="1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关系式,并指出</a:t>
            </a:r>
            <a:r>
              <a:rPr lang="zh-CN" altLang="en-US" sz="2400" dirty="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这两个两满足什么关系</a:t>
            </a:r>
            <a:r>
              <a:rPr altLang="zh-CN" sz="2400" dirty="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;</a:t>
            </a:r>
          </a:p>
          <a:p>
            <a:pPr algn="l" eaLnBrk="1" latinLnBrk="0" hangingPunct="0">
              <a:lnSpc>
                <a:spcPct val="130000"/>
              </a:lnSpc>
            </a:pPr>
            <a:r>
              <a:rPr altLang="zh-CN" sz="2400" dirty="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(2)当长是8cm </a:t>
            </a:r>
            <a:r>
              <a:rPr altLang="zh-CN" sz="2400" dirty="0" err="1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时,宽是多少</a:t>
            </a:r>
            <a:r>
              <a:rPr altLang="zh-CN" sz="2400" dirty="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?</a:t>
            </a:r>
          </a:p>
          <a:p>
            <a:pPr algn="l" eaLnBrk="1" latinLnBrk="0" hangingPunct="0">
              <a:lnSpc>
                <a:spcPct val="130000"/>
              </a:lnSpc>
            </a:pPr>
            <a:r>
              <a:rPr altLang="zh-CN" sz="2400" dirty="0">
                <a:solidFill>
                  <a:srgbClr val="00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(3)当宽为4cm时,长是多少?</a:t>
            </a:r>
          </a:p>
        </p:txBody>
      </p:sp>
      <p:sp>
        <p:nvSpPr>
          <p:cNvPr id="2" name="yt_shape_10100"/>
          <p:cNvSpPr txBox="1"/>
          <p:nvPr/>
        </p:nvSpPr>
        <p:spPr>
          <a:xfrm>
            <a:off x="1412164" y="3784270"/>
            <a:ext cx="5391785" cy="428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 eaLnBrk="1" latinLnBrk="0" hangingPunct="0">
              <a:lnSpc>
                <a:spcPct val="130000"/>
              </a:lnSpc>
            </a:pP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2</a:t>
            </a: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当长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=8cm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时，宽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=4.5cm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；</a:t>
            </a:r>
          </a:p>
        </p:txBody>
      </p:sp>
      <p:sp>
        <p:nvSpPr>
          <p:cNvPr id="4" name="yt_shape_10100"/>
          <p:cNvSpPr txBox="1"/>
          <p:nvPr/>
        </p:nvSpPr>
        <p:spPr>
          <a:xfrm>
            <a:off x="1375969" y="4263695"/>
            <a:ext cx="5391785" cy="428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 eaLnBrk="1" latinLnBrk="0" hangingPunct="0">
              <a:lnSpc>
                <a:spcPct val="130000"/>
              </a:lnSpc>
            </a:pP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3</a:t>
            </a: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当宽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=4cm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时，长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=9cm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ea typeface="Times New Roman" panose="02020603050405020304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2" grpId="0" build="allAtOnce"/>
      <p:bldP spid="4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I~1\AppData\Local\Temp\ksohtml15496\wp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198438"/>
            <a:ext cx="42863" cy="350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899592" y="1137240"/>
            <a:ext cx="7848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</a:t>
            </a:r>
            <a:r>
              <a:rPr lang="en-US" altLang="zh-CN" sz="2400" i="1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反比例关系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:</a:t>
            </a:r>
            <a:r>
              <a:rPr lang="zh-CN" altLang="en-US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两个相关联的量</a:t>
            </a:r>
            <a:r>
              <a:rPr lang="en-US" altLang="zh-CN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,</a:t>
            </a:r>
            <a:r>
              <a:rPr lang="zh-CN" altLang="en-US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一个量变化</a:t>
            </a:r>
            <a:r>
              <a:rPr lang="en-US" altLang="zh-CN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,</a:t>
            </a:r>
            <a:r>
              <a:rPr lang="zh-CN" altLang="en-US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另一个量也随着变化</a:t>
            </a:r>
            <a:r>
              <a:rPr lang="en-US" altLang="zh-CN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,</a:t>
            </a:r>
            <a:r>
              <a:rPr lang="zh-CN" altLang="en-US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且这两个量的</a:t>
            </a:r>
            <a:r>
              <a:rPr lang="zh-CN" altLang="en-US" sz="2400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乘积一定</a:t>
            </a:r>
            <a:r>
              <a:rPr lang="en-US" altLang="zh-CN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,</a:t>
            </a:r>
            <a:r>
              <a:rPr lang="zh-CN" altLang="en-US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这两个量就叫作成反比例的量</a:t>
            </a:r>
            <a:r>
              <a:rPr lang="en-US" altLang="zh-CN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,</a:t>
            </a:r>
            <a:r>
              <a:rPr lang="zh-CN" altLang="en-US" sz="24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它们之间的关系叫作反比例关系</a:t>
            </a:r>
            <a:r>
              <a:rPr lang="en-US" altLang="zh-CN" sz="2400" i="1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2.</a:t>
            </a:r>
            <a:r>
              <a:rPr lang="zh-CN" altLang="en-US" sz="2400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用符号语言描述：</a:t>
            </a:r>
            <a:r>
              <a:rPr lang="en-US" altLang="zh-CN" sz="2400" i="1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lang="en-US" altLang="zh-CN" sz="2400" i="1" dirty="0" err="1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xy</a:t>
            </a:r>
            <a:r>
              <a:rPr lang="en-US" altLang="zh-CN" sz="2400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=</a:t>
            </a:r>
            <a:r>
              <a:rPr lang="en-US" altLang="zh-CN" sz="2400" i="1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k</a:t>
            </a:r>
            <a:r>
              <a:rPr lang="zh-CN" altLang="en-US" sz="2400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（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k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≠0 </a:t>
            </a:r>
            <a:r>
              <a:rPr lang="zh-CN" altLang="en-US" sz="2400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）</a:t>
            </a:r>
            <a:r>
              <a:rPr lang="en-US" altLang="zh-CN" sz="2400" i="1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</a:t>
            </a:r>
            <a:endParaRPr lang="en-US" altLang="zh-CN" sz="2400" dirty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08642" y="2067694"/>
            <a:ext cx="5987009" cy="830981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20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45761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11560" y="1281970"/>
            <a:ext cx="8403590" cy="2603759"/>
          </a:xfrm>
          <a:prstGeom prst="rect">
            <a:avLst/>
          </a:prstGeom>
          <a:noFill/>
        </p:spPr>
        <p:txBody>
          <a:bodyPr wrap="square" lIns="91411" tIns="45705" rIns="91411" bIns="45705" rtlCol="0" anchor="t">
            <a:spAutoFit/>
          </a:bodyPr>
          <a:lstStyle/>
          <a:p>
            <a:pPr>
              <a:lnSpc>
                <a:spcPct val="17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学习重点：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理解反比例关系的概念，并能够判断具体事例中的数量关系是否是反比例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关系。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7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学习难点：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准确的分析实际问题中的数量关系，并能够用含有字母、符号的式子表达出来进行数学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研究。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99"/>
          <p:cNvSpPr txBox="1"/>
          <p:nvPr/>
        </p:nvSpPr>
        <p:spPr>
          <a:xfrm>
            <a:off x="467544" y="1062991"/>
            <a:ext cx="8493125" cy="1754296"/>
          </a:xfrm>
          <a:prstGeom prst="rect">
            <a:avLst/>
          </a:prstGeom>
          <a:noFill/>
          <a:ln w="9525">
            <a:noFill/>
          </a:ln>
        </p:spPr>
        <p:txBody>
          <a:bodyPr wrap="square" lIns="91411" tIns="45705" rIns="91411" bIns="45705">
            <a:spAutoFit/>
          </a:bodyPr>
          <a:lstStyle/>
          <a:p>
            <a:pPr>
              <a:lnSpc>
                <a:spcPct val="150000"/>
              </a:lnSpc>
            </a:pPr>
            <a:r>
              <a:rPr sz="2400" dirty="0" err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问题</a:t>
            </a:r>
            <a:r>
              <a:rPr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：（1）回顾引言中的问题：</a:t>
            </a:r>
            <a:r>
              <a:rPr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某品牌苹果采摘机器人</a:t>
            </a:r>
            <a:r>
              <a:rPr lang="zh-CN" altLang="en-US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平均每秒</a:t>
            </a:r>
            <a:r>
              <a:rPr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可以完成</a:t>
            </a:r>
            <a:r>
              <a:rPr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5m</a:t>
            </a:r>
            <a:r>
              <a:rPr sz="2400" baseline="30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范围内的苹果的识别，并自动对成熟的苹果进行采摘，那么该机器人</a:t>
            </a:r>
            <a:r>
              <a:rPr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t</a:t>
            </a:r>
            <a:r>
              <a:rPr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sz="2400" dirty="0" err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s能识别多大范围内的苹果</a:t>
            </a:r>
            <a:r>
              <a:rPr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？</a:t>
            </a:r>
            <a:endParaRPr sz="24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3" name="文本框 8"/>
          <p:cNvSpPr txBox="1"/>
          <p:nvPr/>
        </p:nvSpPr>
        <p:spPr>
          <a:xfrm>
            <a:off x="899592" y="2859782"/>
            <a:ext cx="7200800" cy="461635"/>
          </a:xfrm>
          <a:prstGeom prst="rect">
            <a:avLst/>
          </a:prstGeom>
          <a:noFill/>
        </p:spPr>
        <p:txBody>
          <a:bodyPr wrap="square" lIns="91411" tIns="45705" rIns="91411" bIns="45705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解：（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</a:t>
            </a:r>
            <a:r>
              <a:rPr sz="2400" dirty="0" err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该机器人</a:t>
            </a:r>
            <a:r>
              <a:rPr sz="2400" i="1" dirty="0" err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t</a:t>
            </a:r>
            <a:r>
              <a:rPr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 </a:t>
            </a:r>
            <a:r>
              <a:rPr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s能识别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5</a:t>
            </a:r>
            <a:r>
              <a:rPr lang="en-US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t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 m</a:t>
            </a:r>
            <a:r>
              <a:rPr lang="en-US" sz="2400" baseline="30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</a:t>
            </a:r>
            <a:r>
              <a:rPr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范围内的苹果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.</a:t>
            </a:r>
          </a:p>
        </p:txBody>
      </p:sp>
      <p:sp>
        <p:nvSpPr>
          <p:cNvPr id="4" name="TextBox 11"/>
          <p:cNvSpPr txBox="1"/>
          <p:nvPr/>
        </p:nvSpPr>
        <p:spPr>
          <a:xfrm>
            <a:off x="971600" y="3579862"/>
            <a:ext cx="4398645" cy="902970"/>
          </a:xfrm>
          <a:prstGeom prst="rect">
            <a:avLst/>
          </a:prstGeom>
          <a:noFill/>
          <a:ln w="47625" cmpd="dbl">
            <a:solidFill>
              <a:schemeClr val="accent5">
                <a:lumMod val="75000"/>
              </a:schemeClr>
            </a:solidFill>
          </a:ln>
        </p:spPr>
        <p:txBody>
          <a:bodyPr wrap="square" lIns="91411" tIns="45705" rIns="91411" bIns="457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b="1" dirty="0">
                <a:solidFill>
                  <a:srgbClr val="9966FF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即：该机器人能识别的范围与所用时间的比值总是一定的（等于</a:t>
            </a:r>
            <a:r>
              <a:rPr lang="en-US" altLang="zh-CN" sz="2200" b="1" dirty="0">
                <a:solidFill>
                  <a:srgbClr val="9966FF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5</a:t>
            </a:r>
            <a:r>
              <a:rPr lang="zh-CN" altLang="en-US" sz="2200" b="1" dirty="0">
                <a:solidFill>
                  <a:srgbClr val="9966FF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2200" b="1" dirty="0">
                <a:solidFill>
                  <a:srgbClr val="9966FF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5128903" y="2747204"/>
            <a:ext cx="3982085" cy="1774825"/>
            <a:chOff x="7932" y="4468"/>
            <a:chExt cx="5668" cy="2268"/>
          </a:xfrm>
        </p:grpSpPr>
        <p:sp>
          <p:nvSpPr>
            <p:cNvPr id="6" name="AutoShape 8"/>
            <p:cNvSpPr/>
            <p:nvPr/>
          </p:nvSpPr>
          <p:spPr>
            <a:xfrm>
              <a:off x="7932" y="4468"/>
              <a:ext cx="5668" cy="2268"/>
            </a:xfrm>
            <a:prstGeom prst="cloudCallout">
              <a:avLst>
                <a:gd name="adj1" fmla="val -43089"/>
                <a:gd name="adj2" fmla="val 45913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文本框 12"/>
            <p:cNvSpPr txBox="1"/>
            <p:nvPr/>
          </p:nvSpPr>
          <p:spPr>
            <a:xfrm>
              <a:off x="8390" y="4872"/>
              <a:ext cx="5151" cy="15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机器人能识别的范围与所用时间是成正比例的量，它们成</a:t>
              </a:r>
              <a:r>
                <a:rPr lang="zh-CN" altLang="en-US" sz="2400" dirty="0">
                  <a:solidFill>
                    <a:srgbClr val="FFFF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正比例</a:t>
              </a:r>
              <a:r>
                <a:rPr lang="zh-CN" altLang="en-US" sz="2400" dirty="0">
                  <a:solidFill>
                    <a:schemeClr val="bg1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关系</a:t>
              </a:r>
              <a:r>
                <a:rPr lang="en-US" altLang="zh-CN" sz="2400" dirty="0">
                  <a:solidFill>
                    <a:schemeClr val="bg1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72511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506437" y="987756"/>
            <a:ext cx="8493125" cy="1430298"/>
          </a:xfrm>
          <a:prstGeom prst="rect">
            <a:avLst/>
          </a:prstGeom>
          <a:noFill/>
          <a:ln w="9525">
            <a:noFill/>
          </a:ln>
        </p:spPr>
        <p:txBody>
          <a:bodyPr wrap="square" lIns="91411" tIns="45705" rIns="91411" bIns="45705">
            <a:spAutoFit/>
          </a:bodyPr>
          <a:lstStyle/>
          <a:p>
            <a:pPr>
              <a:lnSpc>
                <a:spcPct val="125000"/>
              </a:lnSpc>
            </a:pPr>
            <a:r>
              <a:rPr sz="2400" dirty="0" err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问题</a:t>
            </a:r>
            <a:r>
              <a:rPr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：（2）一条地下管线由前进工程队单独铺设，每天可以铺设100m的长度，那么该工程队铺设</a:t>
            </a:r>
            <a:r>
              <a:rPr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天可以完成的工作量是多少？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33337" y="2355908"/>
            <a:ext cx="7925256" cy="461635"/>
          </a:xfrm>
          <a:prstGeom prst="rect">
            <a:avLst/>
          </a:prstGeom>
          <a:noFill/>
        </p:spPr>
        <p:txBody>
          <a:bodyPr wrap="square" lIns="91411" tIns="45705" rIns="91411" bIns="45705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解：（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</a:t>
            </a:r>
            <a:r>
              <a:rPr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该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工程队铺设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天可以完成的工作量是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100</a:t>
            </a: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 m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.</a:t>
            </a:r>
          </a:p>
        </p:txBody>
      </p:sp>
      <p:sp>
        <p:nvSpPr>
          <p:cNvPr id="10" name="TextBox 11"/>
          <p:cNvSpPr txBox="1"/>
          <p:nvPr/>
        </p:nvSpPr>
        <p:spPr>
          <a:xfrm>
            <a:off x="499933" y="3144130"/>
            <a:ext cx="3646805" cy="1308735"/>
          </a:xfrm>
          <a:prstGeom prst="rect">
            <a:avLst/>
          </a:prstGeom>
          <a:noFill/>
          <a:ln w="47625" cmpd="dbl">
            <a:solidFill>
              <a:schemeClr val="accent5">
                <a:lumMod val="75000"/>
              </a:schemeClr>
            </a:solidFill>
          </a:ln>
        </p:spPr>
        <p:txBody>
          <a:bodyPr wrap="square" lIns="91411" tIns="45705" rIns="91411" bIns="457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b="1">
                <a:solidFill>
                  <a:srgbClr val="9966FF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即：该工程队可以完成的工作量与铺设天数的比值总是一定的（等于</a:t>
            </a:r>
            <a:r>
              <a:rPr lang="en-US" altLang="zh-CN" sz="2200" b="1">
                <a:solidFill>
                  <a:srgbClr val="9966FF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100</a:t>
            </a:r>
            <a:r>
              <a:rPr lang="zh-CN" altLang="en-US" sz="2200" b="1">
                <a:solidFill>
                  <a:srgbClr val="9966FF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）</a:t>
            </a:r>
            <a:r>
              <a:rPr lang="en-US" altLang="zh-CN" sz="2200" b="1">
                <a:solidFill>
                  <a:srgbClr val="9966FF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3819121" y="1017837"/>
            <a:ext cx="3982085" cy="1774825"/>
            <a:chOff x="7728" y="1892"/>
            <a:chExt cx="5668" cy="2268"/>
          </a:xfrm>
        </p:grpSpPr>
        <p:sp>
          <p:nvSpPr>
            <p:cNvPr id="8200" name="AutoShape 8"/>
            <p:cNvSpPr/>
            <p:nvPr/>
          </p:nvSpPr>
          <p:spPr>
            <a:xfrm>
              <a:off x="7728" y="1892"/>
              <a:ext cx="5668" cy="2268"/>
            </a:xfrm>
            <a:prstGeom prst="cloudCallout">
              <a:avLst>
                <a:gd name="adj1" fmla="val 46375"/>
                <a:gd name="adj2" fmla="val 60717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186" y="2204"/>
              <a:ext cx="5151" cy="15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FFFF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如果工作量保持不变，工作时间与工作效率之间是成什么关系的量呢？</a:t>
              </a:r>
            </a:p>
          </p:txBody>
        </p:sp>
      </p:grpSp>
      <p:sp>
        <p:nvSpPr>
          <p:cNvPr id="2" name="右箭头 1"/>
          <p:cNvSpPr/>
          <p:nvPr/>
        </p:nvSpPr>
        <p:spPr>
          <a:xfrm>
            <a:off x="4306122" y="3651685"/>
            <a:ext cx="734695" cy="345440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1" tIns="45705" rIns="91411" bIns="45705" rtlCol="0" anchor="ctr"/>
          <a:lstStyle/>
          <a:p>
            <a:pPr algn="ctr"/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11"/>
          <p:cNvSpPr txBox="1"/>
          <p:nvPr/>
        </p:nvSpPr>
        <p:spPr>
          <a:xfrm>
            <a:off x="5213538" y="2967155"/>
            <a:ext cx="3634740" cy="1714500"/>
          </a:xfrm>
          <a:prstGeom prst="rect">
            <a:avLst/>
          </a:prstGeom>
          <a:noFill/>
          <a:ln w="47625" cmpd="dbl">
            <a:solidFill>
              <a:schemeClr val="accent5">
                <a:lumMod val="75000"/>
              </a:schemeClr>
            </a:solidFill>
          </a:ln>
        </p:spPr>
        <p:txBody>
          <a:bodyPr wrap="square" lIns="91411" tIns="45705" rIns="91411" bIns="457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b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一般地，对于工程问题，当工作效率保持不变，工作量与工作时间是成正比例的量，它们成正比例关系</a:t>
            </a:r>
            <a:r>
              <a:rPr lang="en-US" altLang="zh-CN" sz="2200" b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2" grpId="0" animBg="1"/>
      <p:bldP spid="3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827584" y="1635646"/>
            <a:ext cx="8157845" cy="1891963"/>
          </a:xfrm>
          <a:prstGeom prst="rect">
            <a:avLst/>
          </a:prstGeom>
          <a:noFill/>
          <a:ln w="9525">
            <a:noFill/>
          </a:ln>
        </p:spPr>
        <p:txBody>
          <a:bodyPr wrap="square" lIns="91411" tIns="45705" rIns="91411" bIns="45705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问题：北京是全球首个既举办过夏季奥运会又举办过冬季奥运会的城市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在冬季奥运会前，某赛场计划造雪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260000</a:t>
            </a:r>
            <a:r>
              <a:rPr 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m</a:t>
            </a:r>
            <a:r>
              <a:rPr lang="en-US" sz="2400" baseline="30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解答下列问题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:</a:t>
            </a:r>
          </a:p>
          <a:p>
            <a:pPr>
              <a:lnSpc>
                <a:spcPct val="125000"/>
              </a:lnSpc>
            </a:pP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(1)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根据每天造雪量，计算所需的造雪天数，填写下表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  <a:endParaRPr lang="zh-CN" altLang="en-US" sz="24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graphicFrame>
        <p:nvGraphicFramePr>
          <p:cNvPr id="22" name="表格 21"/>
          <p:cNvGraphicFramePr/>
          <p:nvPr>
            <p:extLst>
              <p:ext uri="{D42A27DB-BD31-4B8C-83A1-F6EECF244321}">
                <p14:modId xmlns:p14="http://schemas.microsoft.com/office/powerpoint/2010/main" val="3466936416"/>
              </p:ext>
            </p:extLst>
          </p:nvPr>
        </p:nvGraphicFramePr>
        <p:xfrm>
          <a:off x="1043608" y="3668825"/>
          <a:ext cx="7200801" cy="7808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8046"/>
                <a:gridCol w="1272195"/>
                <a:gridCol w="1321750"/>
                <a:gridCol w="1314350"/>
                <a:gridCol w="1194460"/>
              </a:tblGrid>
              <a:tr h="415093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 dirty="0" err="1"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每天造雪量</a:t>
                      </a:r>
                      <a:r>
                        <a:rPr lang="en-US" sz="2400" b="0" dirty="0"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/m</a:t>
                      </a:r>
                      <a:r>
                        <a:rPr lang="en-US" sz="2400" b="0" baseline="30000" dirty="0"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3</a:t>
                      </a:r>
                      <a:endParaRPr lang="en-US" altLang="en-US" sz="2400" b="0" dirty="0">
                        <a:latin typeface="Times New Roman" pitchFamily="18" charset="0"/>
                        <a:ea typeface="黑体" panose="02010609060101010101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 dirty="0"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5000</a:t>
                      </a:r>
                      <a:endParaRPr lang="en-US" altLang="en-US" sz="2400" b="0" dirty="0">
                        <a:latin typeface="Times New Roman" pitchFamily="18" charset="0"/>
                        <a:ea typeface="黑体" panose="02010609060101010101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 dirty="0"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5200</a:t>
                      </a:r>
                      <a:endParaRPr lang="en-US" altLang="en-US" sz="2400" b="0" dirty="0">
                        <a:latin typeface="Times New Roman" pitchFamily="18" charset="0"/>
                        <a:ea typeface="黑体" panose="02010609060101010101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6500</a:t>
                      </a:r>
                      <a:endParaRPr lang="en-US" altLang="en-US" sz="2400" b="0">
                        <a:latin typeface="Times New Roman" pitchFamily="18" charset="0"/>
                        <a:ea typeface="黑体" panose="02010609060101010101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…</a:t>
                      </a:r>
                      <a:endParaRPr lang="en-US" altLang="en-US" sz="2400" b="0">
                        <a:latin typeface="Times New Roman" pitchFamily="18" charset="0"/>
                        <a:ea typeface="黑体" panose="02010609060101010101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388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造雪天数</a:t>
                      </a:r>
                      <a:endParaRPr lang="en-US" altLang="en-US" sz="2400" b="0">
                        <a:latin typeface="Times New Roman" pitchFamily="18" charset="0"/>
                        <a:ea typeface="黑体" panose="02010609060101010101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 </a:t>
                      </a:r>
                      <a:endParaRPr lang="en-US" altLang="en-US" sz="2400" b="0">
                        <a:latin typeface="Times New Roman" pitchFamily="18" charset="0"/>
                        <a:ea typeface="黑体" panose="02010609060101010101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 dirty="0"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 </a:t>
                      </a:r>
                      <a:endParaRPr lang="en-US" altLang="en-US" sz="2400" b="0" dirty="0">
                        <a:latin typeface="Times New Roman" pitchFamily="18" charset="0"/>
                        <a:ea typeface="黑体" panose="02010609060101010101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 dirty="0"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 </a:t>
                      </a:r>
                      <a:endParaRPr lang="en-US" altLang="en-US" sz="2400" b="0" dirty="0">
                        <a:latin typeface="Times New Roman" pitchFamily="18" charset="0"/>
                        <a:ea typeface="黑体" panose="02010609060101010101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400" b="0" dirty="0">
                          <a:latin typeface="Times New Roman" pitchFamily="18" charset="0"/>
                          <a:ea typeface="黑体" panose="02010609060101010101" pitchFamily="49" charset="-122"/>
                          <a:cs typeface="Times New Roman" pitchFamily="18" charset="0"/>
                        </a:rPr>
                        <a:t>…</a:t>
                      </a:r>
                      <a:endParaRPr lang="en-US" altLang="en-US" sz="2400" b="0" dirty="0">
                        <a:latin typeface="Times New Roman" pitchFamily="18" charset="0"/>
                        <a:ea typeface="黑体" panose="02010609060101010101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00" name="AutoShape 8"/>
          <p:cNvSpPr/>
          <p:nvPr/>
        </p:nvSpPr>
        <p:spPr>
          <a:xfrm>
            <a:off x="4787036" y="1491630"/>
            <a:ext cx="3982369" cy="1558582"/>
          </a:xfrm>
          <a:prstGeom prst="cloudCallout">
            <a:avLst>
              <a:gd name="adj1" fmla="val -47759"/>
              <a:gd name="adj2" fmla="val 48396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1411" tIns="45705" rIns="91411" bIns="45705"/>
          <a:lstStyle/>
          <a:p>
            <a:pPr algn="ctr"/>
            <a:endParaRPr lang="zh-CN" alt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128036" y="1757789"/>
            <a:ext cx="3490545" cy="1015632"/>
          </a:xfrm>
          <a:prstGeom prst="rect">
            <a:avLst/>
          </a:prstGeom>
          <a:noFill/>
        </p:spPr>
        <p:txBody>
          <a:bodyPr wrap="square" lIns="91411" tIns="45705" rIns="91411" bIns="45705" rtlCol="0">
            <a:spAutoFit/>
          </a:bodyPr>
          <a:lstStyle/>
          <a:p>
            <a:r>
              <a:rPr lang="zh-CN" altLang="en-US" sz="2000">
                <a:solidFill>
                  <a:srgbClr val="FFFF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此问题中包含三个量：造雪总量、每天造雪量和造雪天数，它们之间有什么数量关系？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26" name="组合 25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28" name="圆角矩形 27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活动一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27" name="直接连接符 26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文本框 3"/>
          <p:cNvSpPr txBox="1"/>
          <p:nvPr/>
        </p:nvSpPr>
        <p:spPr>
          <a:xfrm>
            <a:off x="3491880" y="4028419"/>
            <a:ext cx="520065" cy="461635"/>
          </a:xfrm>
          <a:prstGeom prst="rect">
            <a:avLst/>
          </a:prstGeom>
          <a:noFill/>
        </p:spPr>
        <p:txBody>
          <a:bodyPr wrap="square" lIns="91411" tIns="45705" rIns="91411" bIns="45705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52</a:t>
            </a:r>
          </a:p>
        </p:txBody>
      </p:sp>
      <p:sp>
        <p:nvSpPr>
          <p:cNvPr id="31" name="文本框 8"/>
          <p:cNvSpPr txBox="1"/>
          <p:nvPr/>
        </p:nvSpPr>
        <p:spPr>
          <a:xfrm>
            <a:off x="4868003" y="4012093"/>
            <a:ext cx="520065" cy="461635"/>
          </a:xfrm>
          <a:prstGeom prst="rect">
            <a:avLst/>
          </a:prstGeom>
          <a:noFill/>
        </p:spPr>
        <p:txBody>
          <a:bodyPr wrap="square" lIns="91411" tIns="45705" rIns="91411" bIns="45705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50</a:t>
            </a:r>
          </a:p>
        </p:txBody>
      </p:sp>
      <p:sp>
        <p:nvSpPr>
          <p:cNvPr id="32" name="文本框 10"/>
          <p:cNvSpPr txBox="1"/>
          <p:nvPr/>
        </p:nvSpPr>
        <p:spPr>
          <a:xfrm>
            <a:off x="6156176" y="4028419"/>
            <a:ext cx="520065" cy="461635"/>
          </a:xfrm>
          <a:prstGeom prst="rect">
            <a:avLst/>
          </a:prstGeom>
          <a:noFill/>
        </p:spPr>
        <p:txBody>
          <a:bodyPr wrap="square" lIns="91411" tIns="45705" rIns="91411" bIns="45705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40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animBg="1"/>
      <p:bldP spid="25" grpId="0"/>
      <p:bldP spid="30" grpId="0"/>
      <p:bldP spid="31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139952" y="2427734"/>
            <a:ext cx="4736465" cy="1308735"/>
          </a:xfrm>
          <a:prstGeom prst="rect">
            <a:avLst/>
          </a:prstGeom>
          <a:noFill/>
          <a:ln w="47625" cmpd="dbl">
            <a:solidFill>
              <a:schemeClr val="accent5">
                <a:lumMod val="75000"/>
              </a:schemeClr>
            </a:solidFill>
          </a:ln>
        </p:spPr>
        <p:txBody>
          <a:bodyPr wrap="square" lIns="91411" tIns="45705" rIns="91411" bIns="457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b="1" dirty="0">
                <a:solidFill>
                  <a:srgbClr val="9966FF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可以发现：造雪天数随着每天造雪量的变大而变小，而且造雪天数与每天造雪量的乘积一定，总是</a:t>
            </a:r>
            <a:r>
              <a:rPr lang="en-US" altLang="zh-CN" sz="2200" b="1" dirty="0">
                <a:solidFill>
                  <a:srgbClr val="9966FF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260000.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55576" y="1061463"/>
            <a:ext cx="8221980" cy="1130216"/>
          </a:xfrm>
          <a:prstGeom prst="rect">
            <a:avLst/>
          </a:prstGeom>
          <a:noFill/>
          <a:ln w="9525">
            <a:noFill/>
          </a:ln>
        </p:spPr>
        <p:txBody>
          <a:bodyPr wrap="square" lIns="91411" tIns="45705" rIns="91411" bIns="45705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2)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每天造雪量和造雪天数这两个量是怎样变化的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?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它们之间有什么关系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?</a:t>
            </a:r>
            <a:endParaRPr lang="zh-CN" altLang="en-US" sz="24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755969" y="2571750"/>
                <a:ext cx="3312368" cy="7961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rgbClr val="FF0000"/>
                    </a:solidFill>
                    <a:latin typeface="黑体" pitchFamily="49" charset="-122"/>
                    <a:ea typeface="黑体" pitchFamily="49" charset="-122"/>
                  </a:rPr>
                  <a:t>造雪天数＝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zh-CN" alt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造雪</m:t>
                        </m:r>
                        <m:r>
                          <a:rPr lang="zh-CN" altLang="en-US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总量</m:t>
                        </m:r>
                      </m:num>
                      <m:den>
                        <m:r>
                          <a:rPr lang="zh-CN" altLang="en-US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每天</m:t>
                        </m:r>
                        <m:r>
                          <a:rPr lang="zh-CN" altLang="en-US" sz="24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造雪</m:t>
                        </m:r>
                        <m:r>
                          <a:rPr lang="zh-CN" alt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量</m:t>
                        </m:r>
                      </m:den>
                    </m:f>
                  </m:oMath>
                </a14:m>
                <a:endParaRPr lang="zh-CN" altLang="en-US" sz="2400" dirty="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969" y="2571750"/>
                <a:ext cx="3312368" cy="796115"/>
              </a:xfrm>
              <a:prstGeom prst="rect">
                <a:avLst/>
              </a:prstGeom>
              <a:blipFill rotWithShape="1">
                <a:blip r:embed="rId2"/>
                <a:stretch>
                  <a:fillRect l="-27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"/>
          <p:cNvSpPr txBox="1"/>
          <p:nvPr/>
        </p:nvSpPr>
        <p:spPr>
          <a:xfrm>
            <a:off x="862716" y="1779662"/>
            <a:ext cx="8026400" cy="1754296"/>
          </a:xfrm>
          <a:prstGeom prst="rect">
            <a:avLst/>
          </a:prstGeom>
          <a:noFill/>
          <a:ln w="9525">
            <a:noFill/>
          </a:ln>
        </p:spPr>
        <p:txBody>
          <a:bodyPr wrap="square" lIns="91411" tIns="45705" rIns="91411" bIns="45705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1.</a:t>
            </a:r>
            <a:r>
              <a:rPr lang="zh-CN" altLang="en-US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两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个相关联的量，一个量变化，另一个量也随着变化，且这两个量的乘积一定，这两个量就叫做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成反比例的量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，它们之间的关系叫做</a:t>
            </a:r>
            <a:r>
              <a:rPr lang="zh-CN" altLang="en-US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反比例关系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4" name="组合 3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6" name="圆角矩形 5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活动一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【一起归纳】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5" name="直接连接符 4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1819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82152" y="1826773"/>
            <a:ext cx="7955280" cy="1369575"/>
          </a:xfrm>
          <a:prstGeom prst="rect">
            <a:avLst/>
          </a:prstGeom>
          <a:noFill/>
          <a:ln w="9525">
            <a:noFill/>
          </a:ln>
        </p:spPr>
        <p:txBody>
          <a:bodyPr wrap="square" lIns="91411" tIns="45705" rIns="91411" bIns="45705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2.</a:t>
            </a:r>
            <a:r>
              <a:rPr lang="zh-CN" altLang="en-US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若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和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y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表示两个相关联的量，用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k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表示它们的积（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k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是一个确定的值，且</a:t>
            </a: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k</a:t>
            </a:r>
            <a:r>
              <a:rPr 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≠</a:t>
            </a:r>
            <a:r>
              <a:rPr lang="en-US" altLang="zh-CN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0</a:t>
            </a:r>
            <a:r>
              <a:rPr lang="zh-CN" altLang="en-US" sz="24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），反比例关系可以用</a:t>
            </a:r>
            <a:r>
              <a:rPr lang="en-US" altLang="zh-CN" sz="2400" i="1" dirty="0" err="1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xy</a:t>
            </a:r>
            <a:r>
              <a:rPr lang="en-US" altLang="zh-CN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en-US" altLang="zh-CN" sz="2400" i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k</a:t>
            </a:r>
            <a:r>
              <a:rPr lang="zh-CN" altLang="en-US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来表示。</a:t>
            </a:r>
            <a:endParaRPr lang="zh-CN" altLang="en-US" sz="1100" dirty="0">
              <a:latin typeface="Times New Roman" pitchFamily="18" charset="0"/>
              <a:cs typeface="Times New Roman" pitchFamily="18" charset="0"/>
            </a:endParaRPr>
          </a:p>
          <a:p>
            <a:endParaRPr lang="zh-CN" altLang="en-US" sz="11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14" name="组合 13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活动一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【一起归纳】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16" name="直接连接符 15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1617</Words>
  <Application>Microsoft Office PowerPoint</Application>
  <PresentationFormat>全屏显示(16:9)</PresentationFormat>
  <Paragraphs>118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3" baseType="lpstr">
      <vt:lpstr>Arial</vt:lpstr>
      <vt:lpstr>宋体</vt:lpstr>
      <vt:lpstr>隶书</vt:lpstr>
      <vt:lpstr>Calibri</vt:lpstr>
      <vt:lpstr>黑体</vt:lpstr>
      <vt:lpstr>楷体</vt:lpstr>
      <vt:lpstr>仿宋_GB2312</vt:lpstr>
      <vt:lpstr>Times New Roman</vt:lpstr>
      <vt:lpstr>Cambria Math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814</cp:revision>
  <dcterms:created xsi:type="dcterms:W3CDTF">2023-10-19T08:02:00Z</dcterms:created>
  <dcterms:modified xsi:type="dcterms:W3CDTF">2024-08-21T07:39:47Z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2052-10.8.2.6948</vt:lpwstr>
  </property>
  <property fmtid="{D5CDD505-2E9C-101B-9397-08002B2CF9AE}" pid="3" name="ICV">
    <vt:lpwstr>E5876C79E128464E999B27F57E031B17_13</vt:lpwstr>
  </property>
</Properties>
</file>